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46"/>
  </p:notesMasterIdLst>
  <p:handoutMasterIdLst>
    <p:handoutMasterId r:id="rId47"/>
  </p:handoutMasterIdLst>
  <p:sldIdLst>
    <p:sldId id="342" r:id="rId6"/>
    <p:sldId id="343" r:id="rId7"/>
    <p:sldId id="362" r:id="rId8"/>
    <p:sldId id="346" r:id="rId9"/>
    <p:sldId id="365" r:id="rId10"/>
    <p:sldId id="339" r:id="rId11"/>
    <p:sldId id="373" r:id="rId12"/>
    <p:sldId id="374" r:id="rId13"/>
    <p:sldId id="375" r:id="rId14"/>
    <p:sldId id="376" r:id="rId15"/>
    <p:sldId id="347" r:id="rId16"/>
    <p:sldId id="348" r:id="rId17"/>
    <p:sldId id="349" r:id="rId18"/>
    <p:sldId id="382" r:id="rId19"/>
    <p:sldId id="351" r:id="rId20"/>
    <p:sldId id="366" r:id="rId21"/>
    <p:sldId id="371" r:id="rId22"/>
    <p:sldId id="367" r:id="rId23"/>
    <p:sldId id="352" r:id="rId24"/>
    <p:sldId id="353" r:id="rId25"/>
    <p:sldId id="354" r:id="rId26"/>
    <p:sldId id="355" r:id="rId27"/>
    <p:sldId id="368" r:id="rId28"/>
    <p:sldId id="356" r:id="rId29"/>
    <p:sldId id="383" r:id="rId30"/>
    <p:sldId id="386" r:id="rId31"/>
    <p:sldId id="385" r:id="rId32"/>
    <p:sldId id="384" r:id="rId33"/>
    <p:sldId id="387" r:id="rId34"/>
    <p:sldId id="390" r:id="rId35"/>
    <p:sldId id="391" r:id="rId36"/>
    <p:sldId id="358" r:id="rId37"/>
    <p:sldId id="344" r:id="rId38"/>
    <p:sldId id="359" r:id="rId39"/>
    <p:sldId id="360" r:id="rId40"/>
    <p:sldId id="361" r:id="rId41"/>
    <p:sldId id="341" r:id="rId42"/>
    <p:sldId id="350" r:id="rId43"/>
    <p:sldId id="363" r:id="rId44"/>
    <p:sldId id="267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Shapovalov" initials="I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ADB"/>
    <a:srgbClr val="DADADB"/>
    <a:srgbClr val="EBECEC"/>
    <a:srgbClr val="EEEFEF"/>
    <a:srgbClr val="CC66FF"/>
    <a:srgbClr val="6666FF"/>
    <a:srgbClr val="006C5A"/>
    <a:srgbClr val="7C7C7C"/>
    <a:srgbClr val="00BCA1"/>
    <a:srgbClr val="009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4" autoAdjust="0"/>
    <p:restoredTop sz="96866" autoAdjust="0"/>
  </p:normalViewPr>
  <p:slideViewPr>
    <p:cSldViewPr snapToGrid="0">
      <p:cViewPr>
        <p:scale>
          <a:sx n="100" d="100"/>
          <a:sy n="100" d="100"/>
        </p:scale>
        <p:origin x="2000" y="8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24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9FF5B-D755-4AF9-9FD2-48E2F65817B4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CE39F-1111-4D3B-94C1-738D94D757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2140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8886-F9A2-4E2C-9826-FE2B4743919C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D81BB-E5EE-448A-AE7E-5F7AF09FA8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4988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48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4976" y="1171013"/>
            <a:ext cx="5358220" cy="2492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6077-7361-41A4-B62A-8E84DB9471F3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1639076"/>
            <a:ext cx="5357813" cy="202748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408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18B8-1AC8-4984-BC89-A9AE9F2F183F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79" name="Текст 6"/>
          <p:cNvSpPr>
            <a:spLocks noGrp="1"/>
          </p:cNvSpPr>
          <p:nvPr>
            <p:ph type="body" sz="quarter" idx="48" hasCustomPrompt="1"/>
          </p:nvPr>
        </p:nvSpPr>
        <p:spPr>
          <a:xfrm>
            <a:off x="434976" y="996658"/>
            <a:ext cx="6861174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7" y="1645966"/>
            <a:ext cx="11318874" cy="442382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6059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990458"/>
            <a:ext cx="8147050" cy="442382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CE13-3CA8-4C73-A2BC-85D69E0F2078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434975" y="5613370"/>
            <a:ext cx="6861175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51" hasCustomPrompt="1"/>
          </p:nvPr>
        </p:nvSpPr>
        <p:spPr>
          <a:xfrm>
            <a:off x="8746549" y="990458"/>
            <a:ext cx="3007301" cy="72831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54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number</a:t>
            </a:r>
            <a:endParaRPr lang="ru-RU" dirty="0" smtClean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8746549" y="1820141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8746549" y="2193135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18" name="Текст 6"/>
          <p:cNvSpPr>
            <a:spLocks noGrp="1"/>
          </p:cNvSpPr>
          <p:nvPr>
            <p:ph type="body" sz="quarter" idx="54" hasCustomPrompt="1"/>
          </p:nvPr>
        </p:nvSpPr>
        <p:spPr>
          <a:xfrm>
            <a:off x="8746549" y="2838308"/>
            <a:ext cx="3007301" cy="72831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54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number</a:t>
            </a:r>
            <a:endParaRPr lang="ru-RU" dirty="0" smtClean="0"/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55" hasCustomPrompt="1"/>
          </p:nvPr>
        </p:nvSpPr>
        <p:spPr>
          <a:xfrm>
            <a:off x="8746549" y="3667991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56" hasCustomPrompt="1"/>
          </p:nvPr>
        </p:nvSpPr>
        <p:spPr>
          <a:xfrm>
            <a:off x="8746549" y="4040985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789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975826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D71A-FCF5-4877-961E-7510E74E563F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4882617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434976" y="5309391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12" name="Объект 6"/>
          <p:cNvSpPr>
            <a:spLocks noGrp="1"/>
          </p:cNvSpPr>
          <p:nvPr>
            <p:ph sz="quarter" idx="54"/>
          </p:nvPr>
        </p:nvSpPr>
        <p:spPr>
          <a:xfrm>
            <a:off x="6445230" y="975826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55" hasCustomPrompt="1"/>
          </p:nvPr>
        </p:nvSpPr>
        <p:spPr>
          <a:xfrm>
            <a:off x="6445230" y="4882617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56" hasCustomPrompt="1"/>
          </p:nvPr>
        </p:nvSpPr>
        <p:spPr>
          <a:xfrm>
            <a:off x="6445230" y="5309391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51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2349206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38B2B-4721-41A1-AE30-B14DCB87DA4C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1065799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434976" y="1492573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12" name="Объект 6"/>
          <p:cNvSpPr>
            <a:spLocks noGrp="1"/>
          </p:cNvSpPr>
          <p:nvPr>
            <p:ph sz="quarter" idx="54"/>
          </p:nvPr>
        </p:nvSpPr>
        <p:spPr>
          <a:xfrm>
            <a:off x="6445230" y="2349205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55" hasCustomPrompt="1"/>
          </p:nvPr>
        </p:nvSpPr>
        <p:spPr>
          <a:xfrm>
            <a:off x="6445230" y="1065799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56" hasCustomPrompt="1"/>
          </p:nvPr>
        </p:nvSpPr>
        <p:spPr>
          <a:xfrm>
            <a:off x="6445230" y="1492573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8765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1565175"/>
            <a:ext cx="11318874" cy="455033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47FE-A98C-4B52-AD3A-3076D822D47F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434976" y="950946"/>
            <a:ext cx="5546724" cy="414061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649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474E-1C8D-44F2-AACE-53619068EB27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10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3"/>
          <p:cNvSpPr>
            <a:spLocks noGrp="1"/>
          </p:cNvSpPr>
          <p:nvPr>
            <p:ph type="body" sz="quarter" idx="36" hasCustomPrompt="1"/>
          </p:nvPr>
        </p:nvSpPr>
        <p:spPr>
          <a:xfrm>
            <a:off x="434977" y="4329436"/>
            <a:ext cx="5137002" cy="221599"/>
          </a:xfrm>
        </p:spPr>
        <p:txBody>
          <a:bodyPr lIns="0" tIns="0" rIns="0" bIns="0" anchor="t" anchorCtr="0">
            <a:spAutoFit/>
          </a:bodyPr>
          <a:lstStyle>
            <a:lvl1pPr marL="0" indent="0">
              <a:buFontTx/>
              <a:buNone/>
              <a:defRPr sz="1600" i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 smtClean="0"/>
              <a:t>Secondary text area</a:t>
            </a:r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4976" y="2624407"/>
            <a:ext cx="5790337" cy="1491177"/>
          </a:xfrm>
        </p:spPr>
        <p:txBody>
          <a:bodyPr anchor="t" anchorCtr="0">
            <a:spAutoFit/>
          </a:bodyPr>
          <a:lstStyle>
            <a:lvl1pPr>
              <a:lnSpc>
                <a:spcPct val="85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Who We Are,</a:t>
            </a:r>
            <a:br>
              <a:rPr lang="en-US" dirty="0" smtClean="0"/>
            </a:br>
            <a:r>
              <a:rPr lang="en-US" dirty="0" smtClean="0"/>
              <a:t>What We Do,</a:t>
            </a:r>
            <a:br>
              <a:rPr lang="en-US" dirty="0" smtClean="0"/>
            </a:br>
            <a:r>
              <a:rPr lang="en-US" dirty="0" smtClean="0"/>
              <a:t>What Matters To Us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4976" y="1520170"/>
            <a:ext cx="1524000" cy="3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72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 (Big img with tex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62" y="6289650"/>
            <a:ext cx="1208351" cy="334988"/>
          </a:xfrm>
          <a:prstGeom prst="rect">
            <a:avLst/>
          </a:prstGeom>
        </p:spPr>
      </p:pic>
      <p:sp>
        <p:nvSpPr>
          <p:cNvPr id="3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6" y="1275907"/>
            <a:ext cx="5137002" cy="431681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59942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4975" y="2931941"/>
            <a:ext cx="5790337" cy="994118"/>
          </a:xfrm>
        </p:spPr>
        <p:txBody>
          <a:bodyPr anchor="t" anchorCtr="0">
            <a:spAutoFit/>
          </a:bodyPr>
          <a:lstStyle>
            <a:lvl1pPr>
              <a:lnSpc>
                <a:spcPct val="85000"/>
              </a:lnSpc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Threat</a:t>
            </a:r>
            <a:br>
              <a:rPr lang="en-US" dirty="0" smtClean="0"/>
            </a:br>
            <a:r>
              <a:rPr lang="en-US" dirty="0" smtClean="0"/>
              <a:t>Landscape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656" y="6289650"/>
            <a:ext cx="1210676" cy="3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90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We_prot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689892" y="3122091"/>
            <a:ext cx="6793742" cy="387798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WE PROTECT WHAT MATTERS MOST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948" y="4538909"/>
            <a:ext cx="1929630" cy="5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0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E8AD-5476-4478-AC46-0409EC361D95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1171013"/>
            <a:ext cx="11318873" cy="476521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599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We_protect_20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689892" y="2673856"/>
            <a:ext cx="6793742" cy="777556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IF IT'S IMPORTANT FOR YOU, </a:t>
            </a:r>
            <a:br>
              <a:rPr lang="en-US" dirty="0" smtClean="0"/>
            </a:br>
            <a:r>
              <a:rPr lang="en-US" dirty="0" smtClean="0"/>
              <a:t>YOU'VE GOT IT PROTECTED.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36" y="3930841"/>
            <a:ext cx="1719454" cy="4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77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Let's_talk?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5707" y="3122091"/>
            <a:ext cx="4182938" cy="38779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Let’s Talk?</a:t>
            </a:r>
            <a:endParaRPr lang="ru-RU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3940954"/>
            <a:ext cx="4183669" cy="1128514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"/>
              </a:spcBef>
              <a:buFontTx/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Kaspersky Lab HQ</a:t>
            </a:r>
          </a:p>
          <a:p>
            <a:pPr lvl="0"/>
            <a:r>
              <a:rPr lang="en-US" dirty="0" smtClean="0"/>
              <a:t>39A/3 </a:t>
            </a:r>
            <a:r>
              <a:rPr lang="en-US" dirty="0" err="1" smtClean="0"/>
              <a:t>Leningradskoe</a:t>
            </a:r>
            <a:r>
              <a:rPr lang="en-US" dirty="0" smtClean="0"/>
              <a:t> </a:t>
            </a:r>
            <a:r>
              <a:rPr lang="en-US" dirty="0" err="1" smtClean="0"/>
              <a:t>Shosse</a:t>
            </a:r>
            <a:endParaRPr lang="en-US" dirty="0" smtClean="0"/>
          </a:p>
          <a:p>
            <a:pPr lvl="0"/>
            <a:r>
              <a:rPr lang="en-US" dirty="0" smtClean="0"/>
              <a:t>Moscow, 125212, Russian Federation</a:t>
            </a:r>
          </a:p>
          <a:p>
            <a:pPr lvl="0"/>
            <a:r>
              <a:rPr lang="en-US" dirty="0" smtClean="0"/>
              <a:t>Tel: +7 (495) 797-8700</a:t>
            </a:r>
          </a:p>
          <a:p>
            <a:pPr lvl="0"/>
            <a:r>
              <a:rPr lang="en-US" dirty="0" smtClean="0"/>
              <a:t>www.kaspersky.com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3" y="5500533"/>
            <a:ext cx="1493537" cy="4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6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Let's_talk?_20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5707" y="3122091"/>
            <a:ext cx="4182938" cy="38779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Let’s Talk?</a:t>
            </a:r>
            <a:endParaRPr lang="ru-RU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3940954"/>
            <a:ext cx="4183669" cy="1128514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"/>
              </a:spcBef>
              <a:buFontTx/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Kaspersky Lab HQ</a:t>
            </a:r>
          </a:p>
          <a:p>
            <a:pPr lvl="0"/>
            <a:r>
              <a:rPr lang="en-US" dirty="0" smtClean="0"/>
              <a:t>39A/3 </a:t>
            </a:r>
            <a:r>
              <a:rPr lang="en-US" dirty="0" err="1" smtClean="0"/>
              <a:t>Leningradskoe</a:t>
            </a:r>
            <a:r>
              <a:rPr lang="en-US" dirty="0" smtClean="0"/>
              <a:t> </a:t>
            </a:r>
            <a:r>
              <a:rPr lang="en-US" dirty="0" err="1" smtClean="0"/>
              <a:t>Shosse</a:t>
            </a:r>
            <a:endParaRPr lang="en-US" dirty="0" smtClean="0"/>
          </a:p>
          <a:p>
            <a:pPr lvl="0"/>
            <a:r>
              <a:rPr lang="en-US" dirty="0" smtClean="0"/>
              <a:t>Moscow, 125212, Russian Federation</a:t>
            </a:r>
          </a:p>
          <a:p>
            <a:pPr lvl="0"/>
            <a:r>
              <a:rPr lang="en-US" dirty="0" smtClean="0"/>
              <a:t>Tel: +7 (495) 797-8700</a:t>
            </a:r>
          </a:p>
          <a:p>
            <a:pPr lvl="0"/>
            <a:r>
              <a:rPr lang="en-US" dirty="0" smtClean="0"/>
              <a:t>www.kaspersky.com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3" y="5500533"/>
            <a:ext cx="1493537" cy="4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86FA-28AE-499C-8FF8-1C03D30A8592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1171013"/>
            <a:ext cx="5357813" cy="243496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7747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29C4-8DAD-402D-8861-93EACC0C1664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39"/>
          </p:nvPr>
        </p:nvSpPr>
        <p:spPr>
          <a:xfrm>
            <a:off x="434975" y="1171014"/>
            <a:ext cx="5358219" cy="1660963"/>
          </a:xfrm>
        </p:spPr>
        <p:txBody>
          <a:bodyPr lIns="0" tIns="0" rIns="0" bIns="0">
            <a:noAutofit/>
          </a:bodyPr>
          <a:lstStyle>
            <a:lvl1pPr marL="180975" indent="-180975">
              <a:defRPr sz="1400">
                <a:solidFill>
                  <a:schemeClr val="tx1"/>
                </a:solidFill>
              </a:defRPr>
            </a:lvl1pPr>
            <a:lvl2pPr marL="542925" indent="-180975">
              <a:defRPr sz="1200">
                <a:solidFill>
                  <a:schemeClr val="tx1"/>
                </a:solidFill>
              </a:defRPr>
            </a:lvl2pPr>
            <a:lvl3pPr marL="895350" indent="-180975" defTabSz="895350">
              <a:defRPr sz="1100">
                <a:solidFill>
                  <a:schemeClr val="tx1"/>
                </a:solidFill>
              </a:defRPr>
            </a:lvl3pPr>
            <a:lvl4pPr marL="1257300" indent="-180975">
              <a:defRPr sz="1000">
                <a:solidFill>
                  <a:schemeClr val="tx1"/>
                </a:solidFill>
              </a:defRPr>
            </a:lvl4pPr>
            <a:lvl5pPr marL="1619250" indent="-180975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325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(duo bloc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4976" y="1844524"/>
            <a:ext cx="5358220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378-57B4-4878-B979-8BC9596F151F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35" hasCustomPrompt="1"/>
          </p:nvPr>
        </p:nvSpPr>
        <p:spPr>
          <a:xfrm>
            <a:off x="6395630" y="1843873"/>
            <a:ext cx="5358220" cy="22225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/>
            </a:lvl1pPr>
            <a:lvl2pPr marL="457200" indent="0">
              <a:buFontTx/>
              <a:buNone/>
              <a:defRPr b="1"/>
            </a:lvl2pPr>
            <a:lvl3pPr marL="914400" indent="0">
              <a:buFontTx/>
              <a:buNone/>
              <a:defRPr b="1"/>
            </a:lvl3pPr>
            <a:lvl4pPr marL="1371600" indent="0">
              <a:buFontTx/>
              <a:buNone/>
              <a:defRPr b="1"/>
            </a:lvl4pPr>
            <a:lvl5pPr marL="1828800" indent="0">
              <a:buFontTx/>
              <a:buNone/>
              <a:defRPr b="1"/>
            </a:lvl5pPr>
          </a:lstStyle>
          <a:p>
            <a:pPr lvl="0"/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2311936"/>
            <a:ext cx="5357813" cy="142398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25" name="Текст 23"/>
          <p:cNvSpPr>
            <a:spLocks noGrp="1"/>
          </p:cNvSpPr>
          <p:nvPr>
            <p:ph type="body" sz="quarter" idx="37"/>
          </p:nvPr>
        </p:nvSpPr>
        <p:spPr>
          <a:xfrm>
            <a:off x="6396037" y="2311936"/>
            <a:ext cx="5357813" cy="142398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462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1B81-0552-4105-A118-61557EED8470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8"/>
          </p:nvPr>
        </p:nvSpPr>
        <p:spPr>
          <a:xfrm>
            <a:off x="434976" y="1340147"/>
            <a:ext cx="1676400" cy="1116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26"/>
          </p:nvPr>
        </p:nvSpPr>
        <p:spPr>
          <a:xfrm>
            <a:off x="4360733" y="1340147"/>
            <a:ext cx="167640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28"/>
          </p:nvPr>
        </p:nvSpPr>
        <p:spPr>
          <a:xfrm>
            <a:off x="8286492" y="1340147"/>
            <a:ext cx="167640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434975" y="2756430"/>
            <a:ext cx="2736252" cy="1231106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8286492" y="2756430"/>
            <a:ext cx="2736252" cy="1231106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8" name="Текст 6"/>
          <p:cNvSpPr>
            <a:spLocks noGrp="1"/>
          </p:cNvSpPr>
          <p:nvPr>
            <p:ph type="body" sz="quarter" idx="36" hasCustomPrompt="1"/>
          </p:nvPr>
        </p:nvSpPr>
        <p:spPr>
          <a:xfrm>
            <a:off x="4360733" y="2756430"/>
            <a:ext cx="2736252" cy="1231106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769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inci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CF35-D97E-4A12-9FDB-39610709A687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8"/>
          </p:nvPr>
        </p:nvSpPr>
        <p:spPr>
          <a:xfrm>
            <a:off x="434976" y="1441170"/>
            <a:ext cx="3197226" cy="214811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26"/>
          </p:nvPr>
        </p:nvSpPr>
        <p:spPr>
          <a:xfrm>
            <a:off x="4495800" y="1441170"/>
            <a:ext cx="3197226" cy="214811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28"/>
          </p:nvPr>
        </p:nvSpPr>
        <p:spPr>
          <a:xfrm>
            <a:off x="8556624" y="1441170"/>
            <a:ext cx="3197226" cy="214811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434976" y="3903615"/>
            <a:ext cx="3197226" cy="2462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32" hasCustomPrompt="1"/>
          </p:nvPr>
        </p:nvSpPr>
        <p:spPr>
          <a:xfrm>
            <a:off x="4495800" y="3903615"/>
            <a:ext cx="3197226" cy="2462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34" hasCustomPrompt="1"/>
          </p:nvPr>
        </p:nvSpPr>
        <p:spPr>
          <a:xfrm>
            <a:off x="8556624" y="3903615"/>
            <a:ext cx="3197226" cy="2462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9621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inciples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D445-F045-42F4-AAE2-4F41399E8F6B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8"/>
          </p:nvPr>
        </p:nvSpPr>
        <p:spPr>
          <a:xfrm>
            <a:off x="434976" y="1963457"/>
            <a:ext cx="1931081" cy="1116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8" name="Рисунок 9"/>
          <p:cNvSpPr>
            <a:spLocks noGrp="1"/>
          </p:cNvSpPr>
          <p:nvPr>
            <p:ph type="pic" sz="quarter" idx="25"/>
          </p:nvPr>
        </p:nvSpPr>
        <p:spPr>
          <a:xfrm>
            <a:off x="2781924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26"/>
          </p:nvPr>
        </p:nvSpPr>
        <p:spPr>
          <a:xfrm>
            <a:off x="5128872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27"/>
          </p:nvPr>
        </p:nvSpPr>
        <p:spPr>
          <a:xfrm>
            <a:off x="7475820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28"/>
          </p:nvPr>
        </p:nvSpPr>
        <p:spPr>
          <a:xfrm>
            <a:off x="9822769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434976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1" hasCustomPrompt="1"/>
          </p:nvPr>
        </p:nvSpPr>
        <p:spPr>
          <a:xfrm>
            <a:off x="2781924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32" hasCustomPrompt="1"/>
          </p:nvPr>
        </p:nvSpPr>
        <p:spPr>
          <a:xfrm>
            <a:off x="5128872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33" hasCustomPrompt="1"/>
          </p:nvPr>
        </p:nvSpPr>
        <p:spPr>
          <a:xfrm>
            <a:off x="7475820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34" hasCustomPrompt="1"/>
          </p:nvPr>
        </p:nvSpPr>
        <p:spPr>
          <a:xfrm>
            <a:off x="9822769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715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50A77-E13B-4B34-AC2B-460CDFD3F42E}" type="datetime1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76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5004903" y="160685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Eugene Kaspersky</a:t>
            </a:r>
            <a:endParaRPr lang="ru-RU" dirty="0" smtClean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5004902" y="1848257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Executive Officer</a:t>
            </a:r>
            <a:endParaRPr lang="ru-RU" dirty="0" smtClean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51"/>
          </p:nvPr>
        </p:nvSpPr>
        <p:spPr>
          <a:xfrm>
            <a:off x="5604426" y="56389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5004903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Alexey De-</a:t>
            </a:r>
            <a:r>
              <a:rPr lang="en-US" dirty="0" err="1" smtClean="0"/>
              <a:t>Monderik</a:t>
            </a:r>
            <a:endParaRPr lang="ru-RU" dirty="0" smtClean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5004902" y="3768444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200"/>
              </a:spcBef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Investment Officer, Corporate Advisor</a:t>
            </a:r>
            <a:endParaRPr lang="ru-RU" dirty="0" smtClean="0"/>
          </a:p>
        </p:txBody>
      </p:sp>
      <p:sp>
        <p:nvSpPr>
          <p:cNvPr id="23" name="Рисунок 6"/>
          <p:cNvSpPr>
            <a:spLocks noGrp="1"/>
          </p:cNvSpPr>
          <p:nvPr>
            <p:ph type="pic" sz="quarter" idx="54"/>
          </p:nvPr>
        </p:nvSpPr>
        <p:spPr>
          <a:xfrm>
            <a:off x="5604426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8" hasCustomPrompt="1"/>
          </p:nvPr>
        </p:nvSpPr>
        <p:spPr>
          <a:xfrm>
            <a:off x="7351288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Denis </a:t>
            </a:r>
            <a:r>
              <a:rPr lang="en-US" dirty="0" err="1" smtClean="0"/>
              <a:t>Zenkin</a:t>
            </a:r>
            <a:endParaRPr lang="ru-RU" dirty="0" smtClean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9" hasCustomPrompt="1"/>
          </p:nvPr>
        </p:nvSpPr>
        <p:spPr>
          <a:xfrm>
            <a:off x="7351287" y="3768444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500"/>
              </a:spcBef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Head of Corporate Communications</a:t>
            </a:r>
            <a:endParaRPr lang="ru-RU" dirty="0" smtClean="0"/>
          </a:p>
        </p:txBody>
      </p:sp>
      <p:sp>
        <p:nvSpPr>
          <p:cNvPr id="31" name="Рисунок 6"/>
          <p:cNvSpPr>
            <a:spLocks noGrp="1"/>
          </p:cNvSpPr>
          <p:nvPr>
            <p:ph type="pic" sz="quarter" idx="60"/>
          </p:nvPr>
        </p:nvSpPr>
        <p:spPr>
          <a:xfrm>
            <a:off x="7950811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33" name="Текст 6"/>
          <p:cNvSpPr>
            <a:spLocks noGrp="1"/>
          </p:cNvSpPr>
          <p:nvPr>
            <p:ph type="body" sz="quarter" idx="61" hasCustomPrompt="1"/>
          </p:nvPr>
        </p:nvSpPr>
        <p:spPr>
          <a:xfrm>
            <a:off x="9697673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Igor </a:t>
            </a:r>
            <a:r>
              <a:rPr lang="en-US" dirty="0" err="1" smtClean="0"/>
              <a:t>Chekunov</a:t>
            </a:r>
            <a:endParaRPr lang="ru-RU" dirty="0" smtClean="0"/>
          </a:p>
        </p:txBody>
      </p:sp>
      <p:sp>
        <p:nvSpPr>
          <p:cNvPr id="34" name="Текст 6"/>
          <p:cNvSpPr>
            <a:spLocks noGrp="1"/>
          </p:cNvSpPr>
          <p:nvPr>
            <p:ph type="body" sz="quarter" idx="62" hasCustomPrompt="1"/>
          </p:nvPr>
        </p:nvSpPr>
        <p:spPr>
          <a:xfrm>
            <a:off x="9697672" y="3768444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Legal Officer</a:t>
            </a:r>
            <a:endParaRPr lang="ru-RU" dirty="0" smtClean="0"/>
          </a:p>
        </p:txBody>
      </p:sp>
      <p:sp>
        <p:nvSpPr>
          <p:cNvPr id="35" name="Рисунок 6"/>
          <p:cNvSpPr>
            <a:spLocks noGrp="1"/>
          </p:cNvSpPr>
          <p:nvPr>
            <p:ph type="pic" sz="quarter" idx="63"/>
          </p:nvPr>
        </p:nvSpPr>
        <p:spPr>
          <a:xfrm>
            <a:off x="10297196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37" name="Текст 6"/>
          <p:cNvSpPr>
            <a:spLocks noGrp="1"/>
          </p:cNvSpPr>
          <p:nvPr>
            <p:ph type="body" sz="quarter" idx="64" hasCustomPrompt="1"/>
          </p:nvPr>
        </p:nvSpPr>
        <p:spPr>
          <a:xfrm>
            <a:off x="312132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err="1" smtClean="0"/>
              <a:t>Andrey</a:t>
            </a:r>
            <a:r>
              <a:rPr lang="en-US" dirty="0" smtClean="0"/>
              <a:t> </a:t>
            </a:r>
            <a:r>
              <a:rPr lang="en-US" dirty="0" err="1" smtClean="0"/>
              <a:t>Tikhonov</a:t>
            </a:r>
            <a:endParaRPr lang="ru-RU" dirty="0" smtClean="0"/>
          </a:p>
        </p:txBody>
      </p:sp>
      <p:sp>
        <p:nvSpPr>
          <p:cNvPr id="38" name="Текст 6"/>
          <p:cNvSpPr>
            <a:spLocks noGrp="1"/>
          </p:cNvSpPr>
          <p:nvPr>
            <p:ph type="body" sz="quarter" idx="65" hasCustomPrompt="1"/>
          </p:nvPr>
        </p:nvSpPr>
        <p:spPr>
          <a:xfrm>
            <a:off x="312131" y="3768444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Operative Officer</a:t>
            </a:r>
            <a:endParaRPr lang="ru-RU" dirty="0" smtClean="0"/>
          </a:p>
        </p:txBody>
      </p:sp>
      <p:sp>
        <p:nvSpPr>
          <p:cNvPr id="39" name="Рисунок 6"/>
          <p:cNvSpPr>
            <a:spLocks noGrp="1"/>
          </p:cNvSpPr>
          <p:nvPr>
            <p:ph type="pic" sz="quarter" idx="66"/>
          </p:nvPr>
        </p:nvSpPr>
        <p:spPr>
          <a:xfrm>
            <a:off x="911655" y="2484078"/>
            <a:ext cx="942975" cy="93943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41" name="Текст 6"/>
          <p:cNvSpPr>
            <a:spLocks noGrp="1"/>
          </p:cNvSpPr>
          <p:nvPr>
            <p:ph type="body" sz="quarter" idx="67" hasCustomPrompt="1"/>
          </p:nvPr>
        </p:nvSpPr>
        <p:spPr>
          <a:xfrm>
            <a:off x="2658517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Nikita </a:t>
            </a:r>
            <a:r>
              <a:rPr lang="en-US" dirty="0" err="1" smtClean="0"/>
              <a:t>Shvetsov</a:t>
            </a:r>
            <a:endParaRPr lang="ru-RU" dirty="0" smtClean="0"/>
          </a:p>
        </p:txBody>
      </p:sp>
      <p:sp>
        <p:nvSpPr>
          <p:cNvPr id="42" name="Текст 6"/>
          <p:cNvSpPr>
            <a:spLocks noGrp="1"/>
          </p:cNvSpPr>
          <p:nvPr>
            <p:ph type="body" sz="quarter" idx="68" hasCustomPrompt="1"/>
          </p:nvPr>
        </p:nvSpPr>
        <p:spPr>
          <a:xfrm>
            <a:off x="2658516" y="3768444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Investment Officer, Corporate Advisor</a:t>
            </a:r>
            <a:endParaRPr lang="ru-RU" dirty="0" smtClean="0"/>
          </a:p>
        </p:txBody>
      </p:sp>
      <p:sp>
        <p:nvSpPr>
          <p:cNvPr id="43" name="Рисунок 6"/>
          <p:cNvSpPr>
            <a:spLocks noGrp="1"/>
          </p:cNvSpPr>
          <p:nvPr>
            <p:ph type="pic" sz="quarter" idx="69"/>
          </p:nvPr>
        </p:nvSpPr>
        <p:spPr>
          <a:xfrm>
            <a:off x="3258040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45" name="Текст 6"/>
          <p:cNvSpPr>
            <a:spLocks noGrp="1"/>
          </p:cNvSpPr>
          <p:nvPr>
            <p:ph type="body" sz="quarter" idx="70" hasCustomPrompt="1"/>
          </p:nvPr>
        </p:nvSpPr>
        <p:spPr>
          <a:xfrm>
            <a:off x="5004903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Alexey De-</a:t>
            </a:r>
            <a:r>
              <a:rPr lang="en-US" dirty="0" err="1" smtClean="0"/>
              <a:t>Monderik</a:t>
            </a:r>
            <a:endParaRPr lang="ru-RU" dirty="0" smtClean="0"/>
          </a:p>
        </p:txBody>
      </p:sp>
      <p:sp>
        <p:nvSpPr>
          <p:cNvPr id="46" name="Текст 6"/>
          <p:cNvSpPr>
            <a:spLocks noGrp="1"/>
          </p:cNvSpPr>
          <p:nvPr>
            <p:ph type="body" sz="quarter" idx="71" hasCustomPrompt="1"/>
          </p:nvPr>
        </p:nvSpPr>
        <p:spPr>
          <a:xfrm>
            <a:off x="5004902" y="5782487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Investment Officer, Corporate Advisor</a:t>
            </a:r>
            <a:endParaRPr lang="ru-RU" dirty="0" smtClean="0"/>
          </a:p>
        </p:txBody>
      </p:sp>
      <p:sp>
        <p:nvSpPr>
          <p:cNvPr id="47" name="Рисунок 6"/>
          <p:cNvSpPr>
            <a:spLocks noGrp="1"/>
          </p:cNvSpPr>
          <p:nvPr>
            <p:ph type="pic" sz="quarter" idx="72"/>
          </p:nvPr>
        </p:nvSpPr>
        <p:spPr>
          <a:xfrm>
            <a:off x="5604426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49" name="Текст 6"/>
          <p:cNvSpPr>
            <a:spLocks noGrp="1"/>
          </p:cNvSpPr>
          <p:nvPr>
            <p:ph type="body" sz="quarter" idx="73" hasCustomPrompt="1"/>
          </p:nvPr>
        </p:nvSpPr>
        <p:spPr>
          <a:xfrm>
            <a:off x="7351288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Denis </a:t>
            </a:r>
            <a:r>
              <a:rPr lang="en-US" dirty="0" err="1" smtClean="0"/>
              <a:t>Zenkin</a:t>
            </a:r>
            <a:endParaRPr lang="ru-RU" dirty="0" smtClean="0"/>
          </a:p>
        </p:txBody>
      </p:sp>
      <p:sp>
        <p:nvSpPr>
          <p:cNvPr id="50" name="Текст 6"/>
          <p:cNvSpPr>
            <a:spLocks noGrp="1"/>
          </p:cNvSpPr>
          <p:nvPr>
            <p:ph type="body" sz="quarter" idx="74" hasCustomPrompt="1"/>
          </p:nvPr>
        </p:nvSpPr>
        <p:spPr>
          <a:xfrm>
            <a:off x="7351287" y="5782487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Head of Corporate Communications</a:t>
            </a:r>
            <a:endParaRPr lang="ru-RU" dirty="0" smtClean="0"/>
          </a:p>
        </p:txBody>
      </p:sp>
      <p:sp>
        <p:nvSpPr>
          <p:cNvPr id="51" name="Рисунок 6"/>
          <p:cNvSpPr>
            <a:spLocks noGrp="1"/>
          </p:cNvSpPr>
          <p:nvPr>
            <p:ph type="pic" sz="quarter" idx="75"/>
          </p:nvPr>
        </p:nvSpPr>
        <p:spPr>
          <a:xfrm>
            <a:off x="7950811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53" name="Текст 6"/>
          <p:cNvSpPr>
            <a:spLocks noGrp="1"/>
          </p:cNvSpPr>
          <p:nvPr>
            <p:ph type="body" sz="quarter" idx="76" hasCustomPrompt="1"/>
          </p:nvPr>
        </p:nvSpPr>
        <p:spPr>
          <a:xfrm>
            <a:off x="9697673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Igor </a:t>
            </a:r>
            <a:r>
              <a:rPr lang="en-US" dirty="0" err="1" smtClean="0"/>
              <a:t>Chekunov</a:t>
            </a:r>
            <a:endParaRPr lang="ru-RU" dirty="0" smtClean="0"/>
          </a:p>
        </p:txBody>
      </p:sp>
      <p:sp>
        <p:nvSpPr>
          <p:cNvPr id="54" name="Текст 6"/>
          <p:cNvSpPr>
            <a:spLocks noGrp="1"/>
          </p:cNvSpPr>
          <p:nvPr>
            <p:ph type="body" sz="quarter" idx="77" hasCustomPrompt="1"/>
          </p:nvPr>
        </p:nvSpPr>
        <p:spPr>
          <a:xfrm>
            <a:off x="9697672" y="5782487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Legal Officer</a:t>
            </a:r>
            <a:endParaRPr lang="ru-RU" dirty="0" smtClean="0"/>
          </a:p>
        </p:txBody>
      </p:sp>
      <p:sp>
        <p:nvSpPr>
          <p:cNvPr id="55" name="Рисунок 6"/>
          <p:cNvSpPr>
            <a:spLocks noGrp="1"/>
          </p:cNvSpPr>
          <p:nvPr>
            <p:ph type="pic" sz="quarter" idx="78"/>
          </p:nvPr>
        </p:nvSpPr>
        <p:spPr>
          <a:xfrm>
            <a:off x="10297196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57" name="Текст 6"/>
          <p:cNvSpPr>
            <a:spLocks noGrp="1"/>
          </p:cNvSpPr>
          <p:nvPr>
            <p:ph type="body" sz="quarter" idx="79" hasCustomPrompt="1"/>
          </p:nvPr>
        </p:nvSpPr>
        <p:spPr>
          <a:xfrm>
            <a:off x="312132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err="1" smtClean="0"/>
              <a:t>Andrey</a:t>
            </a:r>
            <a:r>
              <a:rPr lang="en-US" dirty="0" smtClean="0"/>
              <a:t> </a:t>
            </a:r>
            <a:r>
              <a:rPr lang="en-US" dirty="0" err="1" smtClean="0"/>
              <a:t>Tikhonov</a:t>
            </a:r>
            <a:endParaRPr lang="ru-RU" dirty="0" smtClean="0"/>
          </a:p>
        </p:txBody>
      </p:sp>
      <p:sp>
        <p:nvSpPr>
          <p:cNvPr id="58" name="Текст 6"/>
          <p:cNvSpPr>
            <a:spLocks noGrp="1"/>
          </p:cNvSpPr>
          <p:nvPr>
            <p:ph type="body" sz="quarter" idx="80" hasCustomPrompt="1"/>
          </p:nvPr>
        </p:nvSpPr>
        <p:spPr>
          <a:xfrm>
            <a:off x="312131" y="5782487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Operative Officer</a:t>
            </a:r>
            <a:endParaRPr lang="ru-RU" dirty="0" smtClean="0"/>
          </a:p>
        </p:txBody>
      </p:sp>
      <p:sp>
        <p:nvSpPr>
          <p:cNvPr id="59" name="Рисунок 6"/>
          <p:cNvSpPr>
            <a:spLocks noGrp="1"/>
          </p:cNvSpPr>
          <p:nvPr>
            <p:ph type="pic" sz="quarter" idx="81"/>
          </p:nvPr>
        </p:nvSpPr>
        <p:spPr>
          <a:xfrm>
            <a:off x="911655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61" name="Текст 6"/>
          <p:cNvSpPr>
            <a:spLocks noGrp="1"/>
          </p:cNvSpPr>
          <p:nvPr>
            <p:ph type="body" sz="quarter" idx="82" hasCustomPrompt="1"/>
          </p:nvPr>
        </p:nvSpPr>
        <p:spPr>
          <a:xfrm>
            <a:off x="2658517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Nikita </a:t>
            </a:r>
            <a:r>
              <a:rPr lang="en-US" dirty="0" err="1" smtClean="0"/>
              <a:t>Shvetsov</a:t>
            </a:r>
            <a:endParaRPr lang="ru-RU" dirty="0" smtClean="0"/>
          </a:p>
        </p:txBody>
      </p:sp>
      <p:sp>
        <p:nvSpPr>
          <p:cNvPr id="62" name="Текст 6"/>
          <p:cNvSpPr>
            <a:spLocks noGrp="1"/>
          </p:cNvSpPr>
          <p:nvPr>
            <p:ph type="body" sz="quarter" idx="83" hasCustomPrompt="1"/>
          </p:nvPr>
        </p:nvSpPr>
        <p:spPr>
          <a:xfrm>
            <a:off x="2658516" y="5782487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Investment Officer, Corporate Advisor</a:t>
            </a:r>
            <a:endParaRPr lang="ru-RU" dirty="0" smtClean="0"/>
          </a:p>
        </p:txBody>
      </p:sp>
      <p:sp>
        <p:nvSpPr>
          <p:cNvPr id="63" name="Рисунок 6"/>
          <p:cNvSpPr>
            <a:spLocks noGrp="1"/>
          </p:cNvSpPr>
          <p:nvPr>
            <p:ph type="pic" sz="quarter" idx="84"/>
          </p:nvPr>
        </p:nvSpPr>
        <p:spPr>
          <a:xfrm>
            <a:off x="3258040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8150" y="421595"/>
            <a:ext cx="3980231" cy="332399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36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38150" y="1296404"/>
            <a:ext cx="113157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91061" y="6312459"/>
            <a:ext cx="1502328" cy="28618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937B6992-2D05-4068-826F-77EE0E293560}" type="datetime1">
              <a:rPr lang="ru-RU" smtClean="0"/>
              <a:t>15.05.2019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764668" y="6312460"/>
            <a:ext cx="3801881" cy="28618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100"/>
              </a:spcBef>
              <a:defRPr sz="800">
                <a:solidFill>
                  <a:schemeClr val="accent5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34976" y="6312459"/>
            <a:ext cx="234950" cy="28618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 b="1">
                <a:solidFill>
                  <a:schemeClr val="tx1"/>
                </a:solidFill>
              </a:defRPr>
            </a:lvl1pPr>
          </a:lstStyle>
          <a:p>
            <a:fld id="{D105C08D-A2BB-4D6F-92A2-2CA9551ABFC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20" y="6286492"/>
            <a:ext cx="1219656" cy="3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8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2" r:id="rId2"/>
    <p:sldLayoutId id="2147483681" r:id="rId3"/>
    <p:sldLayoutId id="2147483680" r:id="rId4"/>
    <p:sldLayoutId id="2147483650" r:id="rId5"/>
    <p:sldLayoutId id="2147483654" r:id="rId6"/>
    <p:sldLayoutId id="2147483656" r:id="rId7"/>
    <p:sldLayoutId id="2147483652" r:id="rId8"/>
    <p:sldLayoutId id="2147483661" r:id="rId9"/>
    <p:sldLayoutId id="2147483662" r:id="rId10"/>
    <p:sldLayoutId id="2147483663" r:id="rId11"/>
    <p:sldLayoutId id="2147483666" r:id="rId12"/>
    <p:sldLayoutId id="2147483667" r:id="rId13"/>
    <p:sldLayoutId id="2147483668" r:id="rId14"/>
    <p:sldLayoutId id="2147483672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4976" y="422866"/>
            <a:ext cx="11318874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34976" y="1296404"/>
            <a:ext cx="11318874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0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8" r:id="rId3"/>
    <p:sldLayoutId id="2147483675" r:id="rId4"/>
    <p:sldLayoutId id="2147483684" r:id="rId5"/>
    <p:sldLayoutId id="2147483679" r:id="rId6"/>
    <p:sldLayoutId id="214748368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3" Type="http://schemas.openxmlformats.org/officeDocument/2006/relationships/image" Target="../media/image28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image" Target="../media/image30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By Dmitry </a:t>
            </a:r>
            <a:r>
              <a:rPr lang="en-US" dirty="0" err="1" smtClean="0"/>
              <a:t>Movchan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4976" y="2624407"/>
            <a:ext cx="5790337" cy="497059"/>
          </a:xfrm>
        </p:spPr>
        <p:txBody>
          <a:bodyPr/>
          <a:lstStyle/>
          <a:p>
            <a:r>
              <a:rPr lang="en-US" dirty="0"/>
              <a:t>UI-testing Android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4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3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10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221831" y="6132387"/>
            <a:ext cx="7314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https://github.com/v1sar/UiTestApp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399" y="355673"/>
            <a:ext cx="3139061" cy="55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ru-RU" sz="2800" dirty="0"/>
              <a:t>Тестовое приложение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en-US" sz="2800" b="1" dirty="0"/>
              <a:t>Lifecycle</a:t>
            </a:r>
            <a:endParaRPr lang="ru-RU" sz="2800" b="1" dirty="0"/>
          </a:p>
          <a:p>
            <a:pPr marL="342900" indent="-342900">
              <a:buAutoNum type="arabicParenR"/>
            </a:pPr>
            <a:r>
              <a:rPr lang="en-US" sz="2800" dirty="0" err="1"/>
              <a:t>Async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ru-RU" sz="2800" dirty="0"/>
              <a:t>Сброс состояния на примере </a:t>
            </a:r>
            <a:r>
              <a:rPr lang="en-US" sz="2800" dirty="0"/>
              <a:t>Orchestrator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ru-RU" sz="2800" dirty="0"/>
              <a:t>Работа с </a:t>
            </a:r>
            <a:r>
              <a:rPr lang="en-US" sz="2800" dirty="0"/>
              <a:t>DI</a:t>
            </a:r>
          </a:p>
          <a:p>
            <a:pPr marL="342900" indent="-342900">
              <a:buAutoNum type="arabicParenR"/>
            </a:pPr>
            <a:r>
              <a:rPr lang="en-US" sz="2800" dirty="0"/>
              <a:t>Flaky tests</a:t>
            </a:r>
            <a:endParaRPr lang="ru-RU" sz="2800" dirty="0"/>
          </a:p>
          <a:p>
            <a:pPr marL="342900" indent="-342900">
              <a:buFontTx/>
              <a:buAutoNum type="arabicParenR"/>
            </a:pPr>
            <a:r>
              <a:rPr lang="en-US" sz="2800" dirty="0"/>
              <a:t>What else</a:t>
            </a:r>
            <a:endParaRPr lang="ru-RU" sz="2800" dirty="0"/>
          </a:p>
          <a:p>
            <a:pPr marL="342900" indent="-342900">
              <a:buAutoNum type="arabicParenR"/>
            </a:pPr>
            <a:endParaRPr lang="ru-RU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smtClean="0"/>
              <a:t>Содержание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79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 smtClean="0"/>
              <a:t>Из статьи -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endParaRPr lang="ru-RU" dirty="0"/>
          </a:p>
        </p:txBody>
      </p:sp>
      <p:pic>
        <p:nvPicPr>
          <p:cNvPr id="3074" name="Picture 2" descr="https://lh4.googleusercontent.com/RFXR3PzMWcCw8oIdDb_tI_tHI0ANjfuGt35hvkhcBGnau4P6OkvN8rxGyNlc133YTWV1P_-ziuHlJ2z9DfoZf0Ct-EWDMarXapuWL56waCIMeRWvkdaV86oMY7AG4SvBO_f_eV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64" y="421595"/>
            <a:ext cx="5734050" cy="61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sz="2800" dirty="0" smtClean="0"/>
              <a:t>3 теста, просто запускают каждую </a:t>
            </a:r>
            <a:r>
              <a:rPr lang="ru-RU" sz="2800" dirty="0" err="1" smtClean="0"/>
              <a:t>активити</a:t>
            </a:r>
            <a:r>
              <a:rPr lang="ru-RU" sz="2800" dirty="0" smtClean="0"/>
              <a:t> </a:t>
            </a:r>
            <a:r>
              <a:rPr lang="ru-RU" sz="2800" dirty="0" err="1" smtClean="0"/>
              <a:t>фичи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en-US" sz="3600" dirty="0" smtClean="0"/>
              <a:t>Lifecycle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13</a:t>
            </a:fld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683205" y="1544995"/>
            <a:ext cx="1050879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accent6"/>
                </a:solidFill>
              </a:rPr>
              <a:t>13:53:33.729 W/</a:t>
            </a:r>
            <a:r>
              <a:rPr lang="ru-RU" sz="2800" dirty="0" err="1" smtClean="0">
                <a:solidFill>
                  <a:schemeClr val="accent6"/>
                </a:solidFill>
              </a:rPr>
              <a:t>UiTestApplication</a:t>
            </a:r>
            <a:r>
              <a:rPr lang="ru-RU" sz="2800" dirty="0">
                <a:solidFill>
                  <a:schemeClr val="accent6"/>
                </a:solidFill>
              </a:rPr>
              <a:t>: </a:t>
            </a:r>
            <a:r>
              <a:rPr lang="ru-RU" sz="2800" dirty="0" err="1">
                <a:solidFill>
                  <a:schemeClr val="accent6"/>
                </a:solidFill>
              </a:rPr>
              <a:t>UiTestApplication</a:t>
            </a:r>
            <a:r>
              <a:rPr lang="ru-RU" sz="2800" dirty="0">
                <a:solidFill>
                  <a:schemeClr val="accent6"/>
                </a:solidFill>
              </a:rPr>
              <a:t> </a:t>
            </a:r>
            <a:r>
              <a:rPr lang="ru-RU" sz="2800" dirty="0" err="1">
                <a:solidFill>
                  <a:schemeClr val="accent6"/>
                </a:solidFill>
              </a:rPr>
              <a:t>onCreate</a:t>
            </a:r>
            <a:r>
              <a:rPr lang="ru-RU" sz="2800" dirty="0" smtClean="0">
                <a:solidFill>
                  <a:schemeClr val="accent6"/>
                </a:solidFill>
              </a:rPr>
              <a:t>()</a:t>
            </a:r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 smtClean="0">
                <a:solidFill>
                  <a:srgbClr val="00B050"/>
                </a:solidFill>
              </a:rPr>
              <a:t>13:53:33.835 W/</a:t>
            </a:r>
            <a:r>
              <a:rPr lang="ru-RU" sz="2800" dirty="0" err="1" smtClean="0">
                <a:solidFill>
                  <a:srgbClr val="00B050"/>
                </a:solidFill>
              </a:rPr>
              <a:t>MainActivity</a:t>
            </a:r>
            <a:r>
              <a:rPr lang="ru-RU" sz="2800" dirty="0" smtClean="0">
                <a:solidFill>
                  <a:srgbClr val="00B050"/>
                </a:solidFill>
              </a:rPr>
              <a:t>: </a:t>
            </a:r>
            <a:r>
              <a:rPr lang="ru-RU" sz="2800" dirty="0" err="1" smtClean="0">
                <a:solidFill>
                  <a:srgbClr val="00B050"/>
                </a:solidFill>
              </a:rPr>
              <a:t>MainActivity</a:t>
            </a:r>
            <a:r>
              <a:rPr lang="ru-RU" sz="2800" dirty="0" smtClean="0">
                <a:solidFill>
                  <a:srgbClr val="00B050"/>
                </a:solidFill>
              </a:rPr>
              <a:t> </a:t>
            </a:r>
            <a:r>
              <a:rPr lang="ru-RU" sz="2800" dirty="0" err="1" smtClean="0">
                <a:solidFill>
                  <a:srgbClr val="00B050"/>
                </a:solidFill>
              </a:rPr>
              <a:t>onCreate</a:t>
            </a:r>
            <a:r>
              <a:rPr lang="ru-RU" sz="2800" dirty="0" smtClean="0">
                <a:solidFill>
                  <a:srgbClr val="00B050"/>
                </a:solidFill>
              </a:rPr>
              <a:t>()</a:t>
            </a:r>
          </a:p>
          <a:p>
            <a:r>
              <a:rPr lang="ru-RU" sz="2800" dirty="0" smtClean="0">
                <a:solidFill>
                  <a:srgbClr val="0070C0"/>
                </a:solidFill>
              </a:rPr>
              <a:t>13:53:34.016 W/</a:t>
            </a:r>
            <a:r>
              <a:rPr lang="ru-RU" sz="2800" dirty="0" err="1" smtClean="0">
                <a:solidFill>
                  <a:srgbClr val="0070C0"/>
                </a:solidFill>
              </a:rPr>
              <a:t>TestButtonsMainActivity</a:t>
            </a:r>
            <a:r>
              <a:rPr lang="ru-RU" sz="2800" dirty="0" smtClean="0">
                <a:solidFill>
                  <a:srgbClr val="0070C0"/>
                </a:solidFill>
              </a:rPr>
              <a:t>: </a:t>
            </a:r>
            <a:r>
              <a:rPr lang="ru-RU" sz="2800" dirty="0" err="1" smtClean="0">
                <a:solidFill>
                  <a:srgbClr val="0070C0"/>
                </a:solidFill>
              </a:rPr>
              <a:t>testFirstFeature</a:t>
            </a:r>
            <a:endParaRPr lang="ru-RU" sz="2800" dirty="0" smtClean="0">
              <a:solidFill>
                <a:srgbClr val="0070C0"/>
              </a:solidFill>
            </a:endParaRPr>
          </a:p>
          <a:p>
            <a:r>
              <a:rPr lang="ru-RU" sz="2800" dirty="0" smtClean="0">
                <a:solidFill>
                  <a:srgbClr val="00B050"/>
                </a:solidFill>
              </a:rPr>
              <a:t>13:53:34.110 W/</a:t>
            </a:r>
            <a:r>
              <a:rPr lang="ru-RU" sz="2800" dirty="0" err="1" smtClean="0">
                <a:solidFill>
                  <a:srgbClr val="00B050"/>
                </a:solidFill>
              </a:rPr>
              <a:t>FirstFeature</a:t>
            </a:r>
            <a:r>
              <a:rPr lang="ru-RU" sz="2800" dirty="0">
                <a:solidFill>
                  <a:srgbClr val="00B050"/>
                </a:solidFill>
              </a:rPr>
              <a:t>: </a:t>
            </a:r>
            <a:r>
              <a:rPr lang="ru-RU" sz="2800" dirty="0" err="1">
                <a:solidFill>
                  <a:srgbClr val="00B050"/>
                </a:solidFill>
              </a:rPr>
              <a:t>FirstFeature</a:t>
            </a:r>
            <a:r>
              <a:rPr lang="ru-RU" sz="2800" dirty="0">
                <a:solidFill>
                  <a:srgbClr val="00B050"/>
                </a:solidFill>
              </a:rPr>
              <a:t> </a:t>
            </a:r>
            <a:r>
              <a:rPr lang="ru-RU" sz="2800" dirty="0" err="1">
                <a:solidFill>
                  <a:srgbClr val="00B050"/>
                </a:solidFill>
              </a:rPr>
              <a:t>onCreate</a:t>
            </a:r>
            <a:r>
              <a:rPr lang="ru-RU" sz="2800" dirty="0">
                <a:solidFill>
                  <a:srgbClr val="00B050"/>
                </a:solidFill>
              </a:rPr>
              <a:t>()</a:t>
            </a:r>
          </a:p>
          <a:p>
            <a:r>
              <a:rPr lang="ru-RU" sz="2800" dirty="0" smtClean="0">
                <a:solidFill>
                  <a:srgbClr val="00B050"/>
                </a:solidFill>
              </a:rPr>
              <a:t>13:53:37.103 W/</a:t>
            </a:r>
            <a:r>
              <a:rPr lang="ru-RU" sz="2800" dirty="0" err="1" smtClean="0">
                <a:solidFill>
                  <a:srgbClr val="00B050"/>
                </a:solidFill>
              </a:rPr>
              <a:t>MainActivity</a:t>
            </a:r>
            <a:r>
              <a:rPr lang="ru-RU" sz="2800" dirty="0">
                <a:solidFill>
                  <a:srgbClr val="00B050"/>
                </a:solidFill>
              </a:rPr>
              <a:t>: </a:t>
            </a:r>
            <a:r>
              <a:rPr lang="ru-RU" sz="2800" dirty="0" err="1">
                <a:solidFill>
                  <a:srgbClr val="00B050"/>
                </a:solidFill>
              </a:rPr>
              <a:t>MainActivity</a:t>
            </a:r>
            <a:r>
              <a:rPr lang="ru-RU" sz="2800" dirty="0">
                <a:solidFill>
                  <a:srgbClr val="00B050"/>
                </a:solidFill>
              </a:rPr>
              <a:t> </a:t>
            </a:r>
            <a:r>
              <a:rPr lang="ru-RU" sz="2800" dirty="0" err="1">
                <a:solidFill>
                  <a:srgbClr val="00B050"/>
                </a:solidFill>
              </a:rPr>
              <a:t>onCreate</a:t>
            </a:r>
            <a:r>
              <a:rPr lang="ru-RU" sz="2800" dirty="0">
                <a:solidFill>
                  <a:srgbClr val="00B050"/>
                </a:solidFill>
              </a:rPr>
              <a:t>()</a:t>
            </a:r>
          </a:p>
          <a:p>
            <a:r>
              <a:rPr lang="ru-RU" sz="2800" dirty="0" smtClean="0">
                <a:solidFill>
                  <a:srgbClr val="0070C0"/>
                </a:solidFill>
              </a:rPr>
              <a:t>13:53:37.205 W/</a:t>
            </a:r>
            <a:r>
              <a:rPr lang="ru-RU" sz="2800" dirty="0" err="1" smtClean="0">
                <a:solidFill>
                  <a:srgbClr val="0070C0"/>
                </a:solidFill>
              </a:rPr>
              <a:t>TestButtonsMainActivity</a:t>
            </a:r>
            <a:r>
              <a:rPr lang="ru-RU" sz="2800" dirty="0">
                <a:solidFill>
                  <a:srgbClr val="0070C0"/>
                </a:solidFill>
              </a:rPr>
              <a:t>: </a:t>
            </a:r>
            <a:r>
              <a:rPr lang="ru-RU" sz="2800" dirty="0" err="1">
                <a:solidFill>
                  <a:srgbClr val="0070C0"/>
                </a:solidFill>
              </a:rPr>
              <a:t>testSecondFeature</a:t>
            </a:r>
            <a:endParaRPr lang="ru-RU" sz="2800" dirty="0">
              <a:solidFill>
                <a:srgbClr val="0070C0"/>
              </a:solidFill>
            </a:endParaRPr>
          </a:p>
          <a:p>
            <a:r>
              <a:rPr lang="ru-RU" sz="2800" dirty="0" smtClean="0">
                <a:solidFill>
                  <a:srgbClr val="00B050"/>
                </a:solidFill>
              </a:rPr>
              <a:t>13:53:37.291 W/</a:t>
            </a:r>
            <a:r>
              <a:rPr lang="ru-RU" sz="2800" dirty="0" err="1" smtClean="0">
                <a:solidFill>
                  <a:srgbClr val="00B050"/>
                </a:solidFill>
              </a:rPr>
              <a:t>SecondFeature</a:t>
            </a:r>
            <a:r>
              <a:rPr lang="ru-RU" sz="2800" dirty="0">
                <a:solidFill>
                  <a:srgbClr val="00B050"/>
                </a:solidFill>
              </a:rPr>
              <a:t>: </a:t>
            </a:r>
            <a:r>
              <a:rPr lang="ru-RU" sz="2800" dirty="0" err="1">
                <a:solidFill>
                  <a:srgbClr val="00B050"/>
                </a:solidFill>
              </a:rPr>
              <a:t>SecondFeature</a:t>
            </a:r>
            <a:r>
              <a:rPr lang="ru-RU" sz="2800" dirty="0">
                <a:solidFill>
                  <a:srgbClr val="00B050"/>
                </a:solidFill>
              </a:rPr>
              <a:t> </a:t>
            </a:r>
            <a:r>
              <a:rPr lang="ru-RU" sz="2800" dirty="0" err="1">
                <a:solidFill>
                  <a:srgbClr val="00B050"/>
                </a:solidFill>
              </a:rPr>
              <a:t>onCreate</a:t>
            </a:r>
            <a:r>
              <a:rPr lang="ru-RU" sz="2800" dirty="0">
                <a:solidFill>
                  <a:srgbClr val="00B050"/>
                </a:solidFill>
              </a:rPr>
              <a:t>()</a:t>
            </a:r>
          </a:p>
          <a:p>
            <a:r>
              <a:rPr lang="ru-RU" sz="2800" dirty="0" smtClean="0">
                <a:solidFill>
                  <a:srgbClr val="00B050"/>
                </a:solidFill>
              </a:rPr>
              <a:t>13:53:38.464 W/</a:t>
            </a:r>
            <a:r>
              <a:rPr lang="ru-RU" sz="2800" dirty="0" err="1" smtClean="0">
                <a:solidFill>
                  <a:srgbClr val="00B050"/>
                </a:solidFill>
              </a:rPr>
              <a:t>MainActivity</a:t>
            </a:r>
            <a:r>
              <a:rPr lang="ru-RU" sz="2800" dirty="0">
                <a:solidFill>
                  <a:srgbClr val="00B050"/>
                </a:solidFill>
              </a:rPr>
              <a:t>: </a:t>
            </a:r>
            <a:r>
              <a:rPr lang="ru-RU" sz="2800" dirty="0" err="1">
                <a:solidFill>
                  <a:srgbClr val="00B050"/>
                </a:solidFill>
              </a:rPr>
              <a:t>MainActivity</a:t>
            </a:r>
            <a:r>
              <a:rPr lang="ru-RU" sz="2800" dirty="0">
                <a:solidFill>
                  <a:srgbClr val="00B050"/>
                </a:solidFill>
              </a:rPr>
              <a:t> </a:t>
            </a:r>
            <a:r>
              <a:rPr lang="ru-RU" sz="2800" dirty="0" err="1">
                <a:solidFill>
                  <a:srgbClr val="00B050"/>
                </a:solidFill>
              </a:rPr>
              <a:t>onCreate</a:t>
            </a:r>
            <a:r>
              <a:rPr lang="ru-RU" sz="2800" dirty="0">
                <a:solidFill>
                  <a:srgbClr val="00B050"/>
                </a:solidFill>
              </a:rPr>
              <a:t>()</a:t>
            </a:r>
          </a:p>
          <a:p>
            <a:r>
              <a:rPr lang="ru-RU" sz="2800" dirty="0" smtClean="0">
                <a:solidFill>
                  <a:srgbClr val="0070C0"/>
                </a:solidFill>
              </a:rPr>
              <a:t>13:53:38.672 W/</a:t>
            </a:r>
            <a:r>
              <a:rPr lang="ru-RU" sz="2800" dirty="0" err="1" smtClean="0">
                <a:solidFill>
                  <a:srgbClr val="0070C0"/>
                </a:solidFill>
              </a:rPr>
              <a:t>TestButtonsMainActivity</a:t>
            </a:r>
            <a:r>
              <a:rPr lang="ru-RU" sz="2800" dirty="0">
                <a:solidFill>
                  <a:srgbClr val="0070C0"/>
                </a:solidFill>
              </a:rPr>
              <a:t>: </a:t>
            </a:r>
            <a:r>
              <a:rPr lang="ru-RU" sz="2800" dirty="0" err="1" smtClean="0">
                <a:solidFill>
                  <a:srgbClr val="0070C0"/>
                </a:solidFill>
              </a:rPr>
              <a:t>testThirdFeature</a:t>
            </a:r>
            <a:endParaRPr lang="en-US" sz="2800" dirty="0" smtClean="0">
              <a:solidFill>
                <a:srgbClr val="0070C0"/>
              </a:solidFill>
            </a:endParaRPr>
          </a:p>
          <a:p>
            <a:r>
              <a:rPr lang="ru-RU" sz="2800" dirty="0" smtClean="0">
                <a:solidFill>
                  <a:srgbClr val="00B050"/>
                </a:solidFill>
              </a:rPr>
              <a:t>13:53:3</a:t>
            </a:r>
            <a:r>
              <a:rPr lang="en-US" sz="2800" dirty="0">
                <a:solidFill>
                  <a:srgbClr val="00B050"/>
                </a:solidFill>
              </a:rPr>
              <a:t>8</a:t>
            </a:r>
            <a:r>
              <a:rPr lang="ru-RU" sz="2800" dirty="0" smtClean="0">
                <a:solidFill>
                  <a:srgbClr val="00B050"/>
                </a:solidFill>
              </a:rPr>
              <a:t>.</a:t>
            </a:r>
            <a:r>
              <a:rPr lang="en-US" sz="2800" dirty="0" smtClean="0">
                <a:solidFill>
                  <a:srgbClr val="00B050"/>
                </a:solidFill>
              </a:rPr>
              <a:t>867</a:t>
            </a:r>
            <a:r>
              <a:rPr lang="ru-RU" sz="2800" dirty="0" smtClean="0">
                <a:solidFill>
                  <a:srgbClr val="00B050"/>
                </a:solidFill>
              </a:rPr>
              <a:t> W/</a:t>
            </a:r>
            <a:r>
              <a:rPr lang="en-US" sz="2800" dirty="0" smtClean="0">
                <a:solidFill>
                  <a:srgbClr val="00B050"/>
                </a:solidFill>
              </a:rPr>
              <a:t>Third</a:t>
            </a:r>
            <a:r>
              <a:rPr lang="ru-RU" sz="2800" dirty="0" err="1" smtClean="0">
                <a:solidFill>
                  <a:srgbClr val="00B050"/>
                </a:solidFill>
              </a:rPr>
              <a:t>Feature</a:t>
            </a:r>
            <a:r>
              <a:rPr lang="ru-RU" sz="2800" dirty="0">
                <a:solidFill>
                  <a:srgbClr val="00B050"/>
                </a:solidFill>
              </a:rPr>
              <a:t>: </a:t>
            </a:r>
            <a:r>
              <a:rPr lang="en-US" sz="2800" dirty="0" smtClean="0">
                <a:solidFill>
                  <a:srgbClr val="00B050"/>
                </a:solidFill>
              </a:rPr>
              <a:t>Third</a:t>
            </a:r>
            <a:r>
              <a:rPr lang="ru-RU" sz="2800" dirty="0" err="1" smtClean="0">
                <a:solidFill>
                  <a:srgbClr val="00B050"/>
                </a:solidFill>
              </a:rPr>
              <a:t>Feature</a:t>
            </a:r>
            <a:r>
              <a:rPr lang="ru-RU" sz="2800" dirty="0" smtClean="0">
                <a:solidFill>
                  <a:srgbClr val="00B050"/>
                </a:solidFill>
              </a:rPr>
              <a:t> </a:t>
            </a:r>
            <a:r>
              <a:rPr lang="ru-RU" sz="2800" dirty="0" err="1">
                <a:solidFill>
                  <a:srgbClr val="00B050"/>
                </a:solidFill>
              </a:rPr>
              <a:t>onCreate</a:t>
            </a:r>
            <a:r>
              <a:rPr lang="ru-RU" sz="2800" dirty="0">
                <a:solidFill>
                  <a:srgbClr val="00B050"/>
                </a:solidFill>
              </a:rPr>
              <a:t>()</a:t>
            </a:r>
          </a:p>
          <a:p>
            <a:endParaRPr lang="ru-RU" sz="2800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4976" y="1814288"/>
            <a:ext cx="1248229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4975" y="3479355"/>
            <a:ext cx="1248229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4974" y="4796974"/>
            <a:ext cx="1248229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195" y="1477677"/>
            <a:ext cx="63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-3175" y="3146120"/>
            <a:ext cx="63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-4764" y="4498091"/>
            <a:ext cx="63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3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558493" y="6029646"/>
            <a:ext cx="423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~5 </a:t>
            </a:r>
            <a:r>
              <a:rPr lang="ru-RU" sz="3600" dirty="0" smtClean="0"/>
              <a:t>секунд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3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sz="2800" dirty="0" smtClean="0"/>
              <a:t>3 теста, каждый тест жмет на кнопку </a:t>
            </a:r>
            <a:r>
              <a:rPr lang="ru-RU" sz="2800" dirty="0" err="1" smtClean="0"/>
              <a:t>фичи</a:t>
            </a:r>
            <a:r>
              <a:rPr lang="ru-RU" sz="2800" dirty="0" smtClean="0"/>
              <a:t> с </a:t>
            </a:r>
            <a:r>
              <a:rPr lang="en-US" sz="2800" dirty="0" err="1" smtClean="0"/>
              <a:t>MainActivity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en-US" sz="3600" dirty="0" smtClean="0"/>
              <a:t>Lifecycle with Orchestrator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14</a:t>
            </a:fld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683207" y="1561906"/>
            <a:ext cx="1050879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14:04:40.508 </a:t>
            </a:r>
            <a:r>
              <a:rPr lang="ru-RU" sz="2800" dirty="0" smtClean="0">
                <a:solidFill>
                  <a:schemeClr val="accent6"/>
                </a:solidFill>
              </a:rPr>
              <a:t>W/</a:t>
            </a:r>
            <a:r>
              <a:rPr lang="ru-RU" sz="2800" dirty="0" err="1" smtClean="0">
                <a:solidFill>
                  <a:schemeClr val="accent6"/>
                </a:solidFill>
              </a:rPr>
              <a:t>UiTestApplication</a:t>
            </a:r>
            <a:r>
              <a:rPr lang="ru-RU" sz="2800" dirty="0" smtClean="0">
                <a:solidFill>
                  <a:schemeClr val="accent6"/>
                </a:solidFill>
              </a:rPr>
              <a:t>: </a:t>
            </a:r>
            <a:r>
              <a:rPr lang="ru-RU" sz="2800" dirty="0" err="1" smtClean="0">
                <a:solidFill>
                  <a:schemeClr val="accent6"/>
                </a:solidFill>
              </a:rPr>
              <a:t>UiTestApplication</a:t>
            </a:r>
            <a:r>
              <a:rPr lang="ru-RU" sz="2800" dirty="0" smtClean="0">
                <a:solidFill>
                  <a:schemeClr val="accent6"/>
                </a:solidFill>
              </a:rPr>
              <a:t> </a:t>
            </a:r>
            <a:r>
              <a:rPr lang="ru-RU" sz="2800" dirty="0" err="1" smtClean="0">
                <a:solidFill>
                  <a:schemeClr val="accent6"/>
                </a:solidFill>
              </a:rPr>
              <a:t>onCreate</a:t>
            </a:r>
            <a:r>
              <a:rPr lang="ru-RU" sz="2800" dirty="0" smtClean="0">
                <a:solidFill>
                  <a:schemeClr val="accent6"/>
                </a:solidFill>
              </a:rPr>
              <a:t>()</a:t>
            </a:r>
          </a:p>
          <a:p>
            <a:r>
              <a:rPr lang="ru-RU" sz="2800" dirty="0">
                <a:solidFill>
                  <a:srgbClr val="00B050"/>
                </a:solidFill>
              </a:rPr>
              <a:t>14:04:40.685 </a:t>
            </a:r>
            <a:r>
              <a:rPr lang="ru-RU" sz="2800" dirty="0" smtClean="0">
                <a:solidFill>
                  <a:srgbClr val="00B050"/>
                </a:solidFill>
              </a:rPr>
              <a:t>W/</a:t>
            </a:r>
            <a:r>
              <a:rPr lang="ru-RU" sz="2800" dirty="0" err="1" smtClean="0">
                <a:solidFill>
                  <a:srgbClr val="00B050"/>
                </a:solidFill>
              </a:rPr>
              <a:t>MainActivity</a:t>
            </a:r>
            <a:r>
              <a:rPr lang="ru-RU" sz="2800" dirty="0" smtClean="0">
                <a:solidFill>
                  <a:srgbClr val="00B050"/>
                </a:solidFill>
              </a:rPr>
              <a:t>: </a:t>
            </a:r>
            <a:r>
              <a:rPr lang="ru-RU" sz="2800" dirty="0" err="1" smtClean="0">
                <a:solidFill>
                  <a:srgbClr val="00B050"/>
                </a:solidFill>
              </a:rPr>
              <a:t>MainActivity</a:t>
            </a:r>
            <a:r>
              <a:rPr lang="ru-RU" sz="2800" dirty="0" smtClean="0">
                <a:solidFill>
                  <a:srgbClr val="00B050"/>
                </a:solidFill>
              </a:rPr>
              <a:t> </a:t>
            </a:r>
            <a:r>
              <a:rPr lang="ru-RU" sz="2800" dirty="0" err="1" smtClean="0">
                <a:solidFill>
                  <a:srgbClr val="00B050"/>
                </a:solidFill>
              </a:rPr>
              <a:t>onCreate</a:t>
            </a:r>
            <a:r>
              <a:rPr lang="ru-RU" sz="2800" dirty="0" smtClean="0">
                <a:solidFill>
                  <a:srgbClr val="00B050"/>
                </a:solidFill>
              </a:rPr>
              <a:t>()</a:t>
            </a:r>
          </a:p>
          <a:p>
            <a:r>
              <a:rPr lang="ru-RU" sz="2800" dirty="0">
                <a:solidFill>
                  <a:srgbClr val="0070C0"/>
                </a:solidFill>
              </a:rPr>
              <a:t>14:04:40.925 </a:t>
            </a:r>
            <a:r>
              <a:rPr lang="ru-RU" sz="2800" dirty="0" smtClean="0">
                <a:solidFill>
                  <a:srgbClr val="0070C0"/>
                </a:solidFill>
              </a:rPr>
              <a:t>W/</a:t>
            </a:r>
            <a:r>
              <a:rPr lang="ru-RU" sz="2800" dirty="0" err="1" smtClean="0">
                <a:solidFill>
                  <a:srgbClr val="0070C0"/>
                </a:solidFill>
              </a:rPr>
              <a:t>TestButtonsMainActivity</a:t>
            </a:r>
            <a:r>
              <a:rPr lang="ru-RU" sz="2800" dirty="0" smtClean="0">
                <a:solidFill>
                  <a:srgbClr val="0070C0"/>
                </a:solidFill>
              </a:rPr>
              <a:t>: </a:t>
            </a:r>
            <a:r>
              <a:rPr lang="ru-RU" sz="2800" dirty="0" err="1" smtClean="0">
                <a:solidFill>
                  <a:srgbClr val="0070C0"/>
                </a:solidFill>
              </a:rPr>
              <a:t>testFirstFeature</a:t>
            </a:r>
            <a:endParaRPr lang="ru-RU" sz="2800" dirty="0" smtClean="0">
              <a:solidFill>
                <a:srgbClr val="0070C0"/>
              </a:solidFill>
            </a:endParaRPr>
          </a:p>
          <a:p>
            <a:r>
              <a:rPr lang="ru-RU" sz="2800" dirty="0">
                <a:solidFill>
                  <a:srgbClr val="00B050"/>
                </a:solidFill>
              </a:rPr>
              <a:t>14:04:41.031 </a:t>
            </a:r>
            <a:r>
              <a:rPr lang="ru-RU" sz="2800" dirty="0" smtClean="0">
                <a:solidFill>
                  <a:srgbClr val="00B050"/>
                </a:solidFill>
              </a:rPr>
              <a:t>W/</a:t>
            </a:r>
            <a:r>
              <a:rPr lang="ru-RU" sz="2800" dirty="0" err="1" smtClean="0">
                <a:solidFill>
                  <a:srgbClr val="00B050"/>
                </a:solidFill>
              </a:rPr>
              <a:t>FirstFeature</a:t>
            </a:r>
            <a:r>
              <a:rPr lang="ru-RU" sz="2800" dirty="0" smtClean="0">
                <a:solidFill>
                  <a:srgbClr val="00B050"/>
                </a:solidFill>
              </a:rPr>
              <a:t>: </a:t>
            </a:r>
            <a:r>
              <a:rPr lang="ru-RU" sz="2800" dirty="0" err="1" smtClean="0">
                <a:solidFill>
                  <a:srgbClr val="00B050"/>
                </a:solidFill>
              </a:rPr>
              <a:t>FirstFeature</a:t>
            </a:r>
            <a:r>
              <a:rPr lang="ru-RU" sz="2800" dirty="0" smtClean="0">
                <a:solidFill>
                  <a:srgbClr val="00B050"/>
                </a:solidFill>
              </a:rPr>
              <a:t> </a:t>
            </a:r>
            <a:r>
              <a:rPr lang="ru-RU" sz="2800" dirty="0" err="1" smtClean="0">
                <a:solidFill>
                  <a:srgbClr val="00B050"/>
                </a:solidFill>
              </a:rPr>
              <a:t>onCreate</a:t>
            </a:r>
            <a:r>
              <a:rPr lang="ru-RU" sz="2800" dirty="0" smtClean="0">
                <a:solidFill>
                  <a:srgbClr val="00B050"/>
                </a:solidFill>
              </a:rPr>
              <a:t>()</a:t>
            </a:r>
            <a:endParaRPr lang="en-US" sz="2800" dirty="0" smtClean="0">
              <a:solidFill>
                <a:srgbClr val="00B050"/>
              </a:solidFill>
            </a:endParaRPr>
          </a:p>
          <a:p>
            <a:r>
              <a:rPr lang="ru-RU" sz="2800" dirty="0" smtClean="0">
                <a:solidFill>
                  <a:schemeClr val="accent6"/>
                </a:solidFill>
              </a:rPr>
              <a:t>14:04:43.728 </a:t>
            </a:r>
            <a:r>
              <a:rPr lang="ru-RU" sz="2800" dirty="0">
                <a:solidFill>
                  <a:schemeClr val="accent6"/>
                </a:solidFill>
              </a:rPr>
              <a:t>W/</a:t>
            </a:r>
            <a:r>
              <a:rPr lang="ru-RU" sz="2800" dirty="0" err="1">
                <a:solidFill>
                  <a:schemeClr val="accent6"/>
                </a:solidFill>
              </a:rPr>
              <a:t>UiTestApplication</a:t>
            </a:r>
            <a:r>
              <a:rPr lang="ru-RU" sz="2800" dirty="0">
                <a:solidFill>
                  <a:schemeClr val="accent6"/>
                </a:solidFill>
              </a:rPr>
              <a:t>: </a:t>
            </a:r>
            <a:r>
              <a:rPr lang="ru-RU" sz="2800" dirty="0" err="1">
                <a:solidFill>
                  <a:schemeClr val="accent6"/>
                </a:solidFill>
              </a:rPr>
              <a:t>UiTestApplication</a:t>
            </a:r>
            <a:r>
              <a:rPr lang="ru-RU" sz="2800" dirty="0">
                <a:solidFill>
                  <a:schemeClr val="accent6"/>
                </a:solidFill>
              </a:rPr>
              <a:t> </a:t>
            </a:r>
            <a:r>
              <a:rPr lang="ru-RU" sz="2800" dirty="0" err="1">
                <a:solidFill>
                  <a:schemeClr val="accent6"/>
                </a:solidFill>
              </a:rPr>
              <a:t>onCreate</a:t>
            </a:r>
            <a:r>
              <a:rPr lang="ru-RU" sz="2800" dirty="0" smtClean="0">
                <a:solidFill>
                  <a:schemeClr val="accent6"/>
                </a:solidFill>
              </a:rPr>
              <a:t>()</a:t>
            </a:r>
            <a:endParaRPr lang="ru-RU" sz="2800" dirty="0" smtClean="0">
              <a:solidFill>
                <a:srgbClr val="00B050"/>
              </a:solidFill>
            </a:endParaRPr>
          </a:p>
          <a:p>
            <a:r>
              <a:rPr lang="ru-RU" sz="2800" dirty="0" smtClean="0">
                <a:solidFill>
                  <a:srgbClr val="00B050"/>
                </a:solidFill>
              </a:rPr>
              <a:t>14:04:43.959 W/</a:t>
            </a:r>
            <a:r>
              <a:rPr lang="ru-RU" sz="2800" dirty="0" err="1" smtClean="0">
                <a:solidFill>
                  <a:srgbClr val="00B050"/>
                </a:solidFill>
              </a:rPr>
              <a:t>MainActivity</a:t>
            </a:r>
            <a:r>
              <a:rPr lang="ru-RU" sz="2800" dirty="0" smtClean="0">
                <a:solidFill>
                  <a:srgbClr val="00B050"/>
                </a:solidFill>
              </a:rPr>
              <a:t>: </a:t>
            </a:r>
            <a:r>
              <a:rPr lang="ru-RU" sz="2800" dirty="0" err="1" smtClean="0">
                <a:solidFill>
                  <a:srgbClr val="00B050"/>
                </a:solidFill>
              </a:rPr>
              <a:t>MainActivity</a:t>
            </a:r>
            <a:r>
              <a:rPr lang="ru-RU" sz="2800" dirty="0" smtClean="0">
                <a:solidFill>
                  <a:srgbClr val="00B050"/>
                </a:solidFill>
              </a:rPr>
              <a:t> </a:t>
            </a:r>
            <a:r>
              <a:rPr lang="ru-RU" sz="2800" dirty="0" err="1" smtClean="0">
                <a:solidFill>
                  <a:srgbClr val="00B050"/>
                </a:solidFill>
              </a:rPr>
              <a:t>onCreate</a:t>
            </a:r>
            <a:r>
              <a:rPr lang="ru-RU" sz="2800" dirty="0" smtClean="0">
                <a:solidFill>
                  <a:srgbClr val="00B050"/>
                </a:solidFill>
              </a:rPr>
              <a:t>()</a:t>
            </a:r>
          </a:p>
          <a:p>
            <a:r>
              <a:rPr lang="ru-RU" sz="2800" dirty="0" smtClean="0">
                <a:solidFill>
                  <a:srgbClr val="0070C0"/>
                </a:solidFill>
              </a:rPr>
              <a:t>14:04:44.137 W/</a:t>
            </a:r>
            <a:r>
              <a:rPr lang="ru-RU" sz="2800" dirty="0" err="1" smtClean="0">
                <a:solidFill>
                  <a:srgbClr val="0070C0"/>
                </a:solidFill>
              </a:rPr>
              <a:t>TestButtonsMainActivity</a:t>
            </a:r>
            <a:r>
              <a:rPr lang="ru-RU" sz="2800" dirty="0">
                <a:solidFill>
                  <a:srgbClr val="0070C0"/>
                </a:solidFill>
              </a:rPr>
              <a:t>: </a:t>
            </a:r>
            <a:r>
              <a:rPr lang="ru-RU" sz="2800" dirty="0" err="1">
                <a:solidFill>
                  <a:srgbClr val="0070C0"/>
                </a:solidFill>
              </a:rPr>
              <a:t>testSecondFeature</a:t>
            </a:r>
            <a:endParaRPr lang="ru-RU" sz="2800" dirty="0">
              <a:solidFill>
                <a:srgbClr val="0070C0"/>
              </a:solidFill>
            </a:endParaRPr>
          </a:p>
          <a:p>
            <a:r>
              <a:rPr lang="ru-RU" sz="2800" dirty="0" smtClean="0">
                <a:solidFill>
                  <a:srgbClr val="00B050"/>
                </a:solidFill>
              </a:rPr>
              <a:t>14:04:44.302 W/</a:t>
            </a:r>
            <a:r>
              <a:rPr lang="ru-RU" sz="2800" dirty="0" err="1" smtClean="0">
                <a:solidFill>
                  <a:srgbClr val="00B050"/>
                </a:solidFill>
              </a:rPr>
              <a:t>SecondFeature</a:t>
            </a:r>
            <a:r>
              <a:rPr lang="ru-RU" sz="2800" dirty="0">
                <a:solidFill>
                  <a:srgbClr val="00B050"/>
                </a:solidFill>
              </a:rPr>
              <a:t>: </a:t>
            </a:r>
            <a:r>
              <a:rPr lang="ru-RU" sz="2800" dirty="0" err="1">
                <a:solidFill>
                  <a:srgbClr val="00B050"/>
                </a:solidFill>
              </a:rPr>
              <a:t>SecondFeature</a:t>
            </a:r>
            <a:r>
              <a:rPr lang="ru-RU" sz="2800" dirty="0">
                <a:solidFill>
                  <a:srgbClr val="00B050"/>
                </a:solidFill>
              </a:rPr>
              <a:t> </a:t>
            </a:r>
            <a:r>
              <a:rPr lang="ru-RU" sz="2800" dirty="0" err="1">
                <a:solidFill>
                  <a:srgbClr val="00B050"/>
                </a:solidFill>
              </a:rPr>
              <a:t>onCreate</a:t>
            </a:r>
            <a:r>
              <a:rPr lang="ru-RU" sz="2800" dirty="0" smtClean="0">
                <a:solidFill>
                  <a:srgbClr val="00B050"/>
                </a:solidFill>
              </a:rPr>
              <a:t>()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14:04:48.345 W/</a:t>
            </a:r>
            <a:r>
              <a:rPr lang="ru-RU" sz="2800" dirty="0" err="1">
                <a:solidFill>
                  <a:schemeClr val="accent6"/>
                </a:solidFill>
              </a:rPr>
              <a:t>UiTestApplication</a:t>
            </a:r>
            <a:r>
              <a:rPr lang="ru-RU" sz="2800" dirty="0">
                <a:solidFill>
                  <a:schemeClr val="accent6"/>
                </a:solidFill>
              </a:rPr>
              <a:t>: </a:t>
            </a:r>
            <a:r>
              <a:rPr lang="ru-RU" sz="2800" dirty="0" err="1">
                <a:solidFill>
                  <a:schemeClr val="accent6"/>
                </a:solidFill>
              </a:rPr>
              <a:t>UiTestApplication</a:t>
            </a:r>
            <a:r>
              <a:rPr lang="ru-RU" sz="2800" dirty="0">
                <a:solidFill>
                  <a:schemeClr val="accent6"/>
                </a:solidFill>
              </a:rPr>
              <a:t> </a:t>
            </a:r>
            <a:r>
              <a:rPr lang="ru-RU" sz="2800" dirty="0" err="1">
                <a:solidFill>
                  <a:schemeClr val="accent6"/>
                </a:solidFill>
              </a:rPr>
              <a:t>onCreate</a:t>
            </a:r>
            <a:r>
              <a:rPr lang="ru-RU" sz="2800" dirty="0">
                <a:solidFill>
                  <a:schemeClr val="accent6"/>
                </a:solidFill>
              </a:rPr>
              <a:t>()</a:t>
            </a:r>
            <a:endParaRPr lang="ru-RU" sz="2800" dirty="0">
              <a:solidFill>
                <a:srgbClr val="00B050"/>
              </a:solidFill>
            </a:endParaRPr>
          </a:p>
          <a:p>
            <a:r>
              <a:rPr lang="ru-RU" sz="2800" dirty="0">
                <a:solidFill>
                  <a:srgbClr val="00B050"/>
                </a:solidFill>
              </a:rPr>
              <a:t>14:04:48.507 </a:t>
            </a:r>
            <a:r>
              <a:rPr lang="ru-RU" sz="2800" dirty="0" smtClean="0">
                <a:solidFill>
                  <a:srgbClr val="00B050"/>
                </a:solidFill>
              </a:rPr>
              <a:t>W/</a:t>
            </a:r>
            <a:r>
              <a:rPr lang="ru-RU" sz="2800" dirty="0" err="1" smtClean="0">
                <a:solidFill>
                  <a:srgbClr val="00B050"/>
                </a:solidFill>
              </a:rPr>
              <a:t>MainActivity</a:t>
            </a:r>
            <a:r>
              <a:rPr lang="ru-RU" sz="2800" dirty="0">
                <a:solidFill>
                  <a:srgbClr val="00B050"/>
                </a:solidFill>
              </a:rPr>
              <a:t>: </a:t>
            </a:r>
            <a:r>
              <a:rPr lang="ru-RU" sz="2800" dirty="0" err="1">
                <a:solidFill>
                  <a:srgbClr val="00B050"/>
                </a:solidFill>
              </a:rPr>
              <a:t>MainActivity</a:t>
            </a:r>
            <a:r>
              <a:rPr lang="ru-RU" sz="2800" dirty="0">
                <a:solidFill>
                  <a:srgbClr val="00B050"/>
                </a:solidFill>
              </a:rPr>
              <a:t> </a:t>
            </a:r>
            <a:r>
              <a:rPr lang="ru-RU" sz="2800" dirty="0" err="1">
                <a:solidFill>
                  <a:srgbClr val="00B050"/>
                </a:solidFill>
              </a:rPr>
              <a:t>onCreate</a:t>
            </a:r>
            <a:r>
              <a:rPr lang="ru-RU" sz="2800" dirty="0">
                <a:solidFill>
                  <a:srgbClr val="00B050"/>
                </a:solidFill>
              </a:rPr>
              <a:t>()</a:t>
            </a:r>
          </a:p>
          <a:p>
            <a:r>
              <a:rPr lang="ru-RU" sz="2800" dirty="0">
                <a:solidFill>
                  <a:srgbClr val="0070C0"/>
                </a:solidFill>
              </a:rPr>
              <a:t>14:04:48.739 </a:t>
            </a:r>
            <a:r>
              <a:rPr lang="ru-RU" sz="2800" dirty="0" smtClean="0">
                <a:solidFill>
                  <a:srgbClr val="0070C0"/>
                </a:solidFill>
              </a:rPr>
              <a:t>W/</a:t>
            </a:r>
            <a:r>
              <a:rPr lang="ru-RU" sz="2800" dirty="0" err="1" smtClean="0">
                <a:solidFill>
                  <a:srgbClr val="0070C0"/>
                </a:solidFill>
              </a:rPr>
              <a:t>TestButtonsMainActivity</a:t>
            </a:r>
            <a:r>
              <a:rPr lang="ru-RU" sz="2800" dirty="0">
                <a:solidFill>
                  <a:srgbClr val="0070C0"/>
                </a:solidFill>
              </a:rPr>
              <a:t>: </a:t>
            </a:r>
            <a:r>
              <a:rPr lang="ru-RU" sz="2800" dirty="0" err="1" smtClean="0">
                <a:solidFill>
                  <a:srgbClr val="0070C0"/>
                </a:solidFill>
              </a:rPr>
              <a:t>testThirdFeature</a:t>
            </a:r>
            <a:endParaRPr lang="en-US" sz="2800" dirty="0" smtClean="0">
              <a:solidFill>
                <a:srgbClr val="0070C0"/>
              </a:solidFill>
            </a:endParaRPr>
          </a:p>
          <a:p>
            <a:r>
              <a:rPr lang="ru-RU" sz="2800" dirty="0" smtClean="0">
                <a:solidFill>
                  <a:srgbClr val="00B050"/>
                </a:solidFill>
              </a:rPr>
              <a:t>14:04:48.918 </a:t>
            </a:r>
            <a:r>
              <a:rPr lang="ru-RU" sz="2800" dirty="0">
                <a:solidFill>
                  <a:srgbClr val="00B050"/>
                </a:solidFill>
              </a:rPr>
              <a:t>W/</a:t>
            </a:r>
            <a:r>
              <a:rPr lang="en-US" sz="2800" dirty="0" smtClean="0">
                <a:solidFill>
                  <a:srgbClr val="00B050"/>
                </a:solidFill>
              </a:rPr>
              <a:t>Third</a:t>
            </a:r>
            <a:r>
              <a:rPr lang="ru-RU" sz="2800" dirty="0" err="1" smtClean="0">
                <a:solidFill>
                  <a:srgbClr val="00B050"/>
                </a:solidFill>
              </a:rPr>
              <a:t>Feature</a:t>
            </a:r>
            <a:r>
              <a:rPr lang="ru-RU" sz="2800" dirty="0">
                <a:solidFill>
                  <a:srgbClr val="00B050"/>
                </a:solidFill>
              </a:rPr>
              <a:t>: </a:t>
            </a:r>
            <a:r>
              <a:rPr lang="en-US" sz="2800" dirty="0" smtClean="0">
                <a:solidFill>
                  <a:srgbClr val="00B050"/>
                </a:solidFill>
              </a:rPr>
              <a:t>Third</a:t>
            </a:r>
            <a:r>
              <a:rPr lang="ru-RU" sz="2800" dirty="0" err="1" smtClean="0">
                <a:solidFill>
                  <a:srgbClr val="00B050"/>
                </a:solidFill>
              </a:rPr>
              <a:t>Feature</a:t>
            </a:r>
            <a:r>
              <a:rPr lang="ru-RU" sz="2800" dirty="0" smtClean="0">
                <a:solidFill>
                  <a:srgbClr val="00B050"/>
                </a:solidFill>
              </a:rPr>
              <a:t> </a:t>
            </a:r>
            <a:r>
              <a:rPr lang="ru-RU" sz="2800" dirty="0" err="1">
                <a:solidFill>
                  <a:srgbClr val="00B050"/>
                </a:solidFill>
              </a:rPr>
              <a:t>onCreate</a:t>
            </a:r>
            <a:r>
              <a:rPr lang="ru-RU" sz="2800" dirty="0">
                <a:solidFill>
                  <a:srgbClr val="00B050"/>
                </a:solidFill>
              </a:rPr>
              <a:t>()</a:t>
            </a:r>
          </a:p>
          <a:p>
            <a:endParaRPr lang="ru-RU" sz="2800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4976" y="1840918"/>
            <a:ext cx="1248229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4975" y="3556319"/>
            <a:ext cx="1248229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4974" y="5217887"/>
            <a:ext cx="1248229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195" y="1504307"/>
            <a:ext cx="63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-3175" y="3223084"/>
            <a:ext cx="63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-4764" y="4919004"/>
            <a:ext cx="63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3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102043" y="264629"/>
            <a:ext cx="423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~</a:t>
            </a:r>
            <a:r>
              <a:rPr lang="ru-RU" sz="3600" dirty="0" smtClean="0"/>
              <a:t>8</a:t>
            </a:r>
            <a:r>
              <a:rPr lang="en-US" sz="3600" dirty="0" smtClean="0"/>
              <a:t> </a:t>
            </a:r>
            <a:r>
              <a:rPr lang="ru-RU" sz="3600" dirty="0" smtClean="0"/>
              <a:t>секунд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15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ru-RU" sz="2800" dirty="0"/>
              <a:t>Тестовое приложение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en-US" sz="2800" dirty="0"/>
              <a:t>Lifecycle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en-US" sz="2800" b="1" dirty="0" err="1"/>
              <a:t>Async</a:t>
            </a:r>
            <a:endParaRPr lang="en-US" sz="2800" b="1" dirty="0"/>
          </a:p>
          <a:p>
            <a:pPr marL="342900" indent="-342900">
              <a:buAutoNum type="arabicParenR"/>
            </a:pPr>
            <a:r>
              <a:rPr lang="ru-RU" sz="2800" dirty="0"/>
              <a:t>Сброс состояния на примере </a:t>
            </a:r>
            <a:r>
              <a:rPr lang="en-US" sz="2800" dirty="0"/>
              <a:t>Orchestrator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ru-RU" sz="2800" dirty="0"/>
              <a:t>Работа с </a:t>
            </a:r>
            <a:r>
              <a:rPr lang="en-US" sz="2800" dirty="0"/>
              <a:t>DI</a:t>
            </a:r>
          </a:p>
          <a:p>
            <a:pPr marL="342900" indent="-342900">
              <a:buAutoNum type="arabicParenR"/>
            </a:pPr>
            <a:r>
              <a:rPr lang="en-US" sz="2800" dirty="0"/>
              <a:t>Flaky tests</a:t>
            </a:r>
            <a:endParaRPr lang="ru-RU" sz="2800" dirty="0"/>
          </a:p>
          <a:p>
            <a:pPr marL="342900" indent="-342900">
              <a:buFontTx/>
              <a:buAutoNum type="arabicParenR"/>
            </a:pPr>
            <a:r>
              <a:rPr lang="en-US" sz="2800" dirty="0"/>
              <a:t>What else</a:t>
            </a:r>
            <a:endParaRPr lang="ru-RU" sz="2800" dirty="0"/>
          </a:p>
          <a:p>
            <a:pPr marL="342900" indent="-342900">
              <a:buAutoNum type="arabicParenR"/>
            </a:pPr>
            <a:endParaRPr 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smtClean="0"/>
              <a:t>Содержание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9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16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en-US" sz="3600" dirty="0" err="1" smtClean="0"/>
              <a:t>IdlingResource</a:t>
            </a:r>
            <a:endParaRPr lang="ru-RU" sz="3600" dirty="0"/>
          </a:p>
        </p:txBody>
      </p:sp>
      <p:pic>
        <p:nvPicPr>
          <p:cNvPr id="4098" name="Picture 2" descr="ÐÐ°ÑÑÐ¸Ð½ÐºÐ¸ Ð¿Ð¾ Ð·Ð°Ð¿ÑÐ¾ÑÑ idlingresource espres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44" y="950021"/>
            <a:ext cx="10088937" cy="52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en-US" sz="3600" dirty="0" smtClean="0"/>
              <a:t>Try/catch way</a:t>
            </a:r>
            <a:endParaRPr lang="ru-RU" sz="36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quarter" idx="36"/>
          </p:nvPr>
        </p:nvSpPr>
        <p:spPr bwMode="auto">
          <a:xfrm>
            <a:off x="434977" y="1137575"/>
            <a:ext cx="11354390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KButton.clickWithWait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(e: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HelperScreen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&gt;().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idle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ru-RU" sz="2800" dirty="0"/>
              <a:t>Тестовое приложение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en-US" sz="2800" dirty="0"/>
              <a:t>Lifecycle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en-US" sz="2800" dirty="0" err="1"/>
              <a:t>Async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ru-RU" sz="2800" b="1" dirty="0"/>
              <a:t>Сброс состояния на примере </a:t>
            </a:r>
            <a:r>
              <a:rPr lang="en-US" sz="2800" b="1" dirty="0"/>
              <a:t>Orchestrator</a:t>
            </a:r>
            <a:endParaRPr lang="ru-RU" sz="2800" b="1" dirty="0"/>
          </a:p>
          <a:p>
            <a:pPr marL="342900" indent="-342900">
              <a:buAutoNum type="arabicParenR"/>
            </a:pPr>
            <a:r>
              <a:rPr lang="ru-RU" sz="2800" dirty="0"/>
              <a:t>Работа с </a:t>
            </a:r>
            <a:r>
              <a:rPr lang="en-US" sz="2800" dirty="0"/>
              <a:t>DI</a:t>
            </a:r>
          </a:p>
          <a:p>
            <a:pPr marL="342900" indent="-342900">
              <a:buAutoNum type="arabicParenR"/>
            </a:pPr>
            <a:r>
              <a:rPr lang="en-US" sz="2800" dirty="0"/>
              <a:t>Flaky tests</a:t>
            </a:r>
            <a:endParaRPr lang="ru-RU" sz="2800" dirty="0"/>
          </a:p>
          <a:p>
            <a:pPr marL="342900" indent="-342900">
              <a:buFontTx/>
              <a:buAutoNum type="arabicParenR"/>
            </a:pPr>
            <a:r>
              <a:rPr lang="en-US" sz="2800" dirty="0"/>
              <a:t>What else</a:t>
            </a:r>
            <a:endParaRPr lang="ru-RU" sz="2800" dirty="0"/>
          </a:p>
          <a:p>
            <a:pPr marL="342900" indent="-342900">
              <a:buAutoNum type="arabicParenR"/>
            </a:pPr>
            <a:endParaRPr 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smtClean="0"/>
              <a:t>Содержание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6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2000" b="1" dirty="0"/>
              <a:t>Minimal shared state. </a:t>
            </a:r>
            <a:endParaRPr lang="ru-RU" sz="2000" b="1" dirty="0" smtClean="0"/>
          </a:p>
          <a:p>
            <a:r>
              <a:rPr lang="en-US" sz="2000" dirty="0" smtClean="0"/>
              <a:t>Each </a:t>
            </a:r>
            <a:r>
              <a:rPr lang="en-US" sz="2000" dirty="0"/>
              <a:t>test runs in its own </a:t>
            </a:r>
            <a:endParaRPr lang="ru-RU" sz="2000" dirty="0" smtClean="0"/>
          </a:p>
          <a:p>
            <a:r>
              <a:rPr lang="en-US" sz="2000" dirty="0" smtClean="0"/>
              <a:t>Instrumentation </a:t>
            </a:r>
            <a:r>
              <a:rPr lang="en-US" sz="2000" dirty="0"/>
              <a:t>instance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endParaRPr lang="ru-RU" sz="2000" dirty="0"/>
          </a:p>
          <a:p>
            <a:r>
              <a:rPr lang="en-US" sz="2000" b="1" dirty="0"/>
              <a:t>Crashes are isolated. </a:t>
            </a:r>
            <a:endParaRPr lang="ru-RU" sz="2000" b="1" dirty="0" smtClean="0"/>
          </a:p>
          <a:p>
            <a:r>
              <a:rPr lang="en-US" sz="2000" dirty="0" smtClean="0"/>
              <a:t>Even </a:t>
            </a:r>
            <a:r>
              <a:rPr lang="en-US" sz="2000" dirty="0"/>
              <a:t>if one test crashes, </a:t>
            </a:r>
            <a:endParaRPr lang="ru-RU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takes down only its own </a:t>
            </a:r>
            <a:endParaRPr lang="ru-RU" sz="2000" dirty="0" smtClean="0"/>
          </a:p>
          <a:p>
            <a:r>
              <a:rPr lang="en-US" sz="2000" dirty="0" smtClean="0"/>
              <a:t>instance </a:t>
            </a:r>
            <a:r>
              <a:rPr lang="en-US" sz="2000" dirty="0"/>
              <a:t>of Instrumentation, </a:t>
            </a:r>
            <a:endParaRPr lang="ru-RU" sz="2000" dirty="0" smtClean="0"/>
          </a:p>
          <a:p>
            <a:r>
              <a:rPr lang="en-US" sz="2000" dirty="0" smtClean="0"/>
              <a:t>so </a:t>
            </a:r>
            <a:r>
              <a:rPr lang="en-US" sz="2000" dirty="0"/>
              <a:t>the other tests in </a:t>
            </a:r>
            <a:r>
              <a:rPr lang="en-US" sz="2000" dirty="0" smtClean="0"/>
              <a:t>your</a:t>
            </a:r>
            <a:endParaRPr lang="ru-RU" sz="2000" dirty="0" smtClean="0"/>
          </a:p>
          <a:p>
            <a:r>
              <a:rPr lang="en-US" sz="2000" dirty="0" smtClean="0"/>
              <a:t>suite </a:t>
            </a:r>
            <a:r>
              <a:rPr lang="en-US" sz="2000" dirty="0"/>
              <a:t>still run.</a:t>
            </a:r>
            <a:endParaRPr lang="ru-RU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en-US" sz="3600" dirty="0" smtClean="0"/>
              <a:t>Orchestrator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70" y="1100931"/>
            <a:ext cx="8362950" cy="49053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72000" y="3154634"/>
            <a:ext cx="822960" cy="24938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3569970" y="3265573"/>
            <a:ext cx="1002030" cy="1375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466655" y="6229316"/>
            <a:ext cx="600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https://developer.android.com/training/testing/junit-runner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Автотесты</a:t>
            </a:r>
            <a:endParaRPr lang="ru-RU" dirty="0"/>
          </a:p>
        </p:txBody>
      </p:sp>
      <p:pic>
        <p:nvPicPr>
          <p:cNvPr id="1026" name="Picture 2" descr="compos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15" y="1095202"/>
            <a:ext cx="5715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3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Сброс состояния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7" y="928914"/>
            <a:ext cx="3260613" cy="57984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85" y="928914"/>
            <a:ext cx="3263523" cy="58036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583" y="928914"/>
            <a:ext cx="3265074" cy="58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ru-RU" sz="2800" dirty="0"/>
              <a:t>Тестовое приложение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en-US" sz="2800" dirty="0"/>
              <a:t>Lifecycle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en-US" sz="2800" dirty="0" err="1"/>
              <a:t>Async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ru-RU" sz="2800" dirty="0"/>
              <a:t>Сброс состояния на примере </a:t>
            </a:r>
            <a:r>
              <a:rPr lang="en-US" sz="2800" dirty="0"/>
              <a:t>Orchestrator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ru-RU" sz="2800" b="1" dirty="0"/>
              <a:t>Работа с </a:t>
            </a:r>
            <a:r>
              <a:rPr lang="en-US" sz="2800" b="1" dirty="0"/>
              <a:t>DI</a:t>
            </a:r>
          </a:p>
          <a:p>
            <a:pPr marL="342900" indent="-342900">
              <a:buAutoNum type="arabicParenR"/>
            </a:pPr>
            <a:r>
              <a:rPr lang="en-US" sz="2800" dirty="0"/>
              <a:t>Flaky tests</a:t>
            </a:r>
            <a:endParaRPr lang="ru-RU" sz="2800" dirty="0"/>
          </a:p>
          <a:p>
            <a:pPr marL="342900" indent="-342900">
              <a:buFontTx/>
              <a:buAutoNum type="arabicParenR"/>
            </a:pPr>
            <a:r>
              <a:rPr lang="en-US" sz="2800" dirty="0"/>
              <a:t>What else</a:t>
            </a:r>
            <a:endParaRPr lang="ru-RU" sz="2800" dirty="0"/>
          </a:p>
          <a:p>
            <a:pPr marL="342900" indent="-342900">
              <a:buAutoNum type="arabicParenR"/>
            </a:pPr>
            <a:endParaRPr lang="ru-RU" sz="1200" dirty="0"/>
          </a:p>
          <a:p>
            <a:pPr marL="342900" indent="-342900">
              <a:buAutoNum type="arabicParenR"/>
            </a:pPr>
            <a:endParaRPr 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smtClean="0"/>
              <a:t>Содержание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b="1" dirty="0"/>
              <a:t>Option 1: Override </a:t>
            </a:r>
            <a:r>
              <a:rPr lang="en-US" b="1" dirty="0" smtClean="0"/>
              <a:t>bindings</a:t>
            </a:r>
          </a:p>
          <a:p>
            <a:r>
              <a:rPr lang="en-US" b="1" dirty="0" smtClean="0"/>
              <a:t>by </a:t>
            </a:r>
            <a:r>
              <a:rPr lang="en-US" b="1" dirty="0" err="1"/>
              <a:t>subclassing</a:t>
            </a:r>
            <a:r>
              <a:rPr lang="en-US" b="1" dirty="0"/>
              <a:t> </a:t>
            </a:r>
            <a:r>
              <a:rPr lang="en-US" b="1" dirty="0" smtClean="0"/>
              <a:t>modules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21539" y="6270887"/>
            <a:ext cx="453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https://google.github.io/dagger/testing.html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05" y="378166"/>
            <a:ext cx="8733992" cy="567403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3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b="1" dirty="0"/>
              <a:t>Option 1: Override </a:t>
            </a:r>
            <a:r>
              <a:rPr lang="en-US" b="1" dirty="0" smtClean="0"/>
              <a:t>bindings</a:t>
            </a:r>
          </a:p>
          <a:p>
            <a:r>
              <a:rPr lang="en-US" b="1" dirty="0" smtClean="0"/>
              <a:t>by </a:t>
            </a:r>
            <a:r>
              <a:rPr lang="en-US" b="1" dirty="0" err="1"/>
              <a:t>subclassing</a:t>
            </a:r>
            <a:r>
              <a:rPr lang="en-US" b="1" dirty="0"/>
              <a:t> </a:t>
            </a:r>
            <a:r>
              <a:rPr lang="en-US" b="1" dirty="0" smtClean="0"/>
              <a:t>modules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63483" y="6229316"/>
            <a:ext cx="453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https://google.github.io/dagger/testing.html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05" y="378166"/>
            <a:ext cx="8733992" cy="567403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rot="20487454">
            <a:off x="656131" y="2167320"/>
            <a:ext cx="11938244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F0000"/>
                </a:solidFill>
              </a:rPr>
              <a:t>(don’t do this!)</a:t>
            </a:r>
          </a:p>
        </p:txBody>
      </p:sp>
    </p:spTree>
    <p:extLst>
      <p:ext uri="{BB962C8B-B14F-4D97-AF65-F5344CB8AC3E}">
        <p14:creationId xmlns:p14="http://schemas.microsoft.com/office/powerpoint/2010/main" val="308975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b="1" dirty="0"/>
              <a:t>Option 2: Separate </a:t>
            </a:r>
            <a:endParaRPr lang="fr-FR" b="1" dirty="0" smtClean="0"/>
          </a:p>
          <a:p>
            <a:r>
              <a:rPr lang="fr-FR" b="1" dirty="0" smtClean="0"/>
              <a:t>component </a:t>
            </a:r>
            <a:r>
              <a:rPr lang="fr-FR" b="1" dirty="0"/>
              <a:t>configurations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54427" y="6229316"/>
            <a:ext cx="453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https://google.github.io/dagger/testing.html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75" y="345051"/>
            <a:ext cx="6391275" cy="559117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 in Test App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25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76" y="917670"/>
            <a:ext cx="4079874" cy="2982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732" b="3142"/>
          <a:stretch/>
        </p:blipFill>
        <p:spPr>
          <a:xfrm>
            <a:off x="6038850" y="999190"/>
            <a:ext cx="3867150" cy="2902824"/>
          </a:xfrm>
          <a:prstGeom prst="rect">
            <a:avLst/>
          </a:prstGeom>
        </p:spPr>
      </p:pic>
      <p:sp>
        <p:nvSpPr>
          <p:cNvPr id="8" name="Rectangle 1"/>
          <p:cNvSpPr>
            <a:spLocks noGrp="1" noChangeArrowheads="1"/>
          </p:cNvSpPr>
          <p:nvPr>
            <p:ph type="body" sz="quarter" idx="36"/>
          </p:nvPr>
        </p:nvSpPr>
        <p:spPr bwMode="auto">
          <a:xfrm>
            <a:off x="1714500" y="4065690"/>
            <a:ext cx="10039350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Before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mComponent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DaggerFakeComponent.builder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fakeMainModule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FakeMainModule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getApp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())).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getApp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ru-RU" altLang="ru-RU" sz="20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mainComponent</a:t>
            </a:r>
            <a:r>
              <a:rPr kumimoji="0" lang="ru-RU" altLang="ru-RU" sz="20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mComponent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mComponent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.inject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 in Test App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26</a:t>
            </a:fld>
            <a:endParaRPr lang="ru-RU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4976" y="1171013"/>
            <a:ext cx="3971925" cy="2092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DummyFrw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setFrwFinished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frwFinished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frwFinished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781550" y="189938"/>
            <a:ext cx="6972300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DummyLongOperation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isInitialized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doLongOperation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Completable.</a:t>
            </a: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ru-RU" altLang="ru-RU" sz="1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AndroidSchedulers.</a:t>
            </a: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mainThread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andThen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Completable.</a:t>
            </a: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fromAction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isInitialized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isInitialized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isInitialized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setInitialized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isInitialized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687887" y="3045755"/>
            <a:ext cx="5370514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DummyNumber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NUMBER_STORAGE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number_storage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DUMMY_NUBMER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number_storage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SharedPreferences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mSettings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DummyNumber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mSettings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context.getSharedPreferences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NUMBER_STORAGE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Context.</a:t>
            </a:r>
            <a:r>
              <a:rPr kumimoji="0" lang="ru-RU" altLang="ru-RU" sz="1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MODE_PRIVATE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getSomeNumber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mSettings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DUMMY_NUBMER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SuppressLint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ApplySharedPref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setSomeNumber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mSettings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.edit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putInt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DUMMY_NUBMER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 in Test App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27</a:t>
            </a:fld>
            <a:endParaRPr lang="ru-RU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6851" y="961463"/>
            <a:ext cx="4918074" cy="38164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FakeDummyFrw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DummyFrw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setFrwFinished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frwFinished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frwFinished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186759" y="217771"/>
            <a:ext cx="4810125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FakeDummyLongOperation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DummyLongOperation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doLongOperation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Completable.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isInitialized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943475" y="3192188"/>
            <a:ext cx="5601494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FakeDummyNumber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DummyNumber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FakeDummyNumber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getSomeNumber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setSomeNumber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3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 in tests </a:t>
            </a:r>
            <a:r>
              <a:rPr lang="en-US" dirty="0"/>
              <a:t>| Feature 1</a:t>
            </a:r>
            <a:endParaRPr lang="ru-RU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048206" y="1677356"/>
            <a:ext cx="3029119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testFirstFeatureWithMocks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.launchActivity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mMainActivityScreen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toFirstFeatureButton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mFirstFeatureScreen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dummyNumberButton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382" y="1538471"/>
            <a:ext cx="3013074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testFirstFeature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mMainScreen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toFirstFeatureButton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isVisible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mFirstFeatureScreen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dummyNumber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hasAnyText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dummyNumberButton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98" y="1457416"/>
            <a:ext cx="2892264" cy="5143409"/>
          </a:xfrm>
          <a:prstGeom prst="rect">
            <a:avLst/>
          </a:prstGeom>
        </p:spPr>
      </p:pic>
      <p:pic>
        <p:nvPicPr>
          <p:cNvPr id="11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5" y="1438548"/>
            <a:ext cx="2969056" cy="5279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8744" y="844095"/>
            <a:ext cx="249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e2e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4976" y="1324157"/>
            <a:ext cx="5327649" cy="0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43898" y="834661"/>
            <a:ext cx="249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Integration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210130" y="1314723"/>
            <a:ext cx="532764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4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 in tests | Feature 3 | mock initialization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468744" y="844095"/>
            <a:ext cx="249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e2e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4976" y="1324157"/>
            <a:ext cx="5327649" cy="0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43898" y="834661"/>
            <a:ext cx="249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Integration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362530" y="1324157"/>
            <a:ext cx="532764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1384" y="2004575"/>
            <a:ext cx="3180466" cy="3600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testThirdFeature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mMainScreen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toThirdFeatureButton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isVisible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mThirdFeatureFrwScreen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proceedButton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mThirdFeatureScreen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featureDisclaimer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isVisibleWithWait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06" y="1523661"/>
            <a:ext cx="2848432" cy="50654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248230" y="2024702"/>
            <a:ext cx="302911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testThirdFeatureWithFakeInitializationDone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.launchActivity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mMainActivityScreen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toThirdFeatureButton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mThirdFeatureFrwScreen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proceedButton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mThirdFeatureScreen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featureDisclaimer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isVisible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49" y="1523660"/>
            <a:ext cx="2853789" cy="50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Автотесты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Ð½ÐµÐ»ÑÐ·Ñ Ð¿ÑÐ¾ÑÑÐ¾ ÑÐ°Ðº Ð²Ð·ÑÑÑ Ð¸ Ð½Ð°ÑÐ°ÑÑ Ð¿Ð¸ÑÐ°ÑÑ ÑÐµÑÑ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1047403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 in tests | Feature 3 | mock initialization &amp; FRW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468744" y="844095"/>
            <a:ext cx="249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e2e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4976" y="1324157"/>
            <a:ext cx="4813895" cy="0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43898" y="834661"/>
            <a:ext cx="249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Integration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657850" y="1324157"/>
            <a:ext cx="6032329" cy="33724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6488" y="2223866"/>
            <a:ext cx="3180466" cy="31624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testThirdFeature</a:t>
            </a: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5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mMainScreen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5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toThirdFeatureButton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isVisible</a:t>
            </a: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5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mThirdFeatureFrwScreen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5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proceedButton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5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mThirdFeatureScreen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5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featureDisclaimer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05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isVisibleWithWait</a:t>
            </a: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81" y="1878524"/>
            <a:ext cx="2454690" cy="4365257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527881" y="1523660"/>
            <a:ext cx="407192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Inject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mFakeDummyFrw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DummyFrw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27881" y="2154616"/>
            <a:ext cx="3749468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testThirdFeatureWithFrwDone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.launchActivity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mFakeDummyFrw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mMainActivityScreen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toThirdFeatureButton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mThirdFeatureScreen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featureDisclaimer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isVisible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49" y="1523660"/>
            <a:ext cx="2693965" cy="479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 in tests | Feature 3 | mock initialization &amp; FRW + start from Feature 3</a:t>
            </a:r>
            <a:endParaRPr lang="ru-RU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4976" y="1066460"/>
            <a:ext cx="407192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Inject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mFakeDummyFrw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DummyFrw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34976" y="1697416"/>
            <a:ext cx="3749468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testThirdFeatureWithFrwDone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.launchActivity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mFakeDummyFrw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mMainActivityScreen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toThirdFeatureButton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mThirdFeatureScreen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featureDisclaimer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isVisible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06903" y="1869321"/>
            <a:ext cx="4913322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testThirdFeatureWithFrwDoneWithoutMainActivity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mFakeDummyFrw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isFrwFinished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ruleThirdFeature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.launchActivity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mThirdFeatureScreen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featureDisclaimer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isVisible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06903" y="898198"/>
            <a:ext cx="752962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JvmField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ruleThirdFeature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ThirdFeature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25" y="1688733"/>
            <a:ext cx="2498484" cy="44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6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ru-RU" sz="2800" dirty="0"/>
              <a:t>Тестовое приложение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en-US" sz="2800" dirty="0"/>
              <a:t>Lifecycle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en-US" sz="2800" dirty="0" err="1"/>
              <a:t>Async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ru-RU" sz="2800" dirty="0"/>
              <a:t>Сброс состояния на примере </a:t>
            </a:r>
            <a:r>
              <a:rPr lang="en-US" sz="2800" dirty="0"/>
              <a:t>Orchestrator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ru-RU" sz="2800" dirty="0"/>
              <a:t>Работа с </a:t>
            </a:r>
            <a:r>
              <a:rPr lang="en-US" sz="2800" dirty="0"/>
              <a:t>DI</a:t>
            </a:r>
          </a:p>
          <a:p>
            <a:pPr marL="342900" indent="-342900">
              <a:buAutoNum type="arabicParenR"/>
            </a:pPr>
            <a:r>
              <a:rPr lang="en-US" sz="2800" b="1" dirty="0"/>
              <a:t>Flaky tests</a:t>
            </a:r>
            <a:endParaRPr lang="ru-RU" sz="2800" b="1" dirty="0"/>
          </a:p>
          <a:p>
            <a:pPr marL="342900" indent="-342900">
              <a:buFontTx/>
              <a:buAutoNum type="arabicParenR"/>
            </a:pPr>
            <a:r>
              <a:rPr lang="en-US" sz="2800" dirty="0"/>
              <a:t>What else</a:t>
            </a:r>
            <a:endParaRPr lang="ru-RU" sz="2800" dirty="0"/>
          </a:p>
          <a:p>
            <a:pPr marL="342900" indent="-342900">
              <a:buAutoNum type="arabicParenR"/>
            </a:pPr>
            <a:endParaRPr lang="ru-RU" sz="2800" dirty="0"/>
          </a:p>
          <a:p>
            <a:pPr marL="342900" indent="-342900">
              <a:buAutoNum type="arabicParenR"/>
            </a:pPr>
            <a:endParaRPr lang="ru-RU" sz="4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smtClean="0"/>
              <a:t>Содержание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9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en-US" sz="3600" dirty="0" smtClean="0"/>
              <a:t>Flaky tests</a:t>
            </a:r>
            <a:endParaRPr lang="ru-RU" sz="3600" dirty="0"/>
          </a:p>
        </p:txBody>
      </p:sp>
      <p:pic>
        <p:nvPicPr>
          <p:cNvPr id="2050" name="Picture 2" descr="ÐÐ°ÑÑÐ¸Ð½ÐºÐ¸ Ð¿Ð¾ Ð·Ð°Ð¿ÑÐ¾ÑÑ ui testing me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91" y="1213658"/>
            <a:ext cx="571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7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sz="2800" dirty="0" smtClean="0"/>
              <a:t>Есть 2 вида таких тестов</a:t>
            </a:r>
          </a:p>
          <a:p>
            <a:endParaRPr lang="ru-RU" sz="2800" dirty="0"/>
          </a:p>
          <a:p>
            <a:pPr marL="342900" indent="-342900">
              <a:buAutoNum type="arabicParenR"/>
            </a:pPr>
            <a:r>
              <a:rPr lang="ru-RU" sz="2800" dirty="0"/>
              <a:t>Мы должны перепроверять тест </a:t>
            </a:r>
            <a:r>
              <a:rPr lang="ru-RU" sz="2800" dirty="0" smtClean="0"/>
              <a:t>несколько раз, чтобы убедиться что он всегда проходит.</a:t>
            </a:r>
            <a:endParaRPr lang="ru-RU" sz="2800" dirty="0"/>
          </a:p>
          <a:p>
            <a:pPr marL="342900" indent="-342900">
              <a:buAutoNum type="arabicParenR"/>
            </a:pPr>
            <a:endParaRPr lang="ru-RU" sz="2800" dirty="0"/>
          </a:p>
          <a:p>
            <a:pPr marL="342900" indent="-342900">
              <a:buAutoNum type="arabicParenR"/>
            </a:pPr>
            <a:r>
              <a:rPr lang="ru-RU" sz="2800" dirty="0" smtClean="0"/>
              <a:t>Мы должны перепроверять </a:t>
            </a:r>
            <a:r>
              <a:rPr lang="ru-RU" sz="2800" dirty="0"/>
              <a:t>тест несколько раз, </a:t>
            </a:r>
            <a:r>
              <a:rPr lang="ru-RU" sz="2800" dirty="0" smtClean="0"/>
              <a:t>пока он не будет хотя бы один раз пройден, даже если он упадет во время одной из попыток.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en-US" sz="3600" dirty="0" smtClean="0"/>
              <a:t>Flaky test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39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en-US" sz="3600" dirty="0" smtClean="0"/>
              <a:t>Flaky test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35</a:t>
            </a:fld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1877742" y="6229316"/>
            <a:ext cx="6838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https://github.com/SchibstedSpain/Barista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69926" y="943287"/>
            <a:ext cx="12404358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FlakyActivity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activityRule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FlakyActivity.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FlakyTestRule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flakyRule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FlakyTestRule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RuleChain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chain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RuleChain.outerRule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flakyRule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around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activityRule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@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AllowFlaky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flaky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they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b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AllowFlaky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attempts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some_flaky_test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  <a:b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@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flaky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passing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repetition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fails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b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some_important_test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  <a:br>
              <a:rPr kumimoji="0" lang="ru-RU" altLang="ru-RU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ru-RU" sz="2800" dirty="0"/>
              <a:t>Тестовое приложение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en-US" sz="2800" dirty="0"/>
              <a:t>Lifecycle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en-US" sz="2800" dirty="0" err="1"/>
              <a:t>Async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ru-RU" sz="2800" dirty="0"/>
              <a:t>Сброс состояния на примере </a:t>
            </a:r>
            <a:r>
              <a:rPr lang="en-US" sz="2800" dirty="0"/>
              <a:t>Orchestrator</a:t>
            </a:r>
            <a:endParaRPr lang="ru-RU" sz="2800" dirty="0"/>
          </a:p>
          <a:p>
            <a:pPr marL="342900" indent="-342900">
              <a:buAutoNum type="arabicParenR"/>
            </a:pPr>
            <a:r>
              <a:rPr lang="ru-RU" sz="2800" dirty="0"/>
              <a:t>Работа с </a:t>
            </a:r>
            <a:r>
              <a:rPr lang="en-US" sz="2800" dirty="0"/>
              <a:t>DI</a:t>
            </a:r>
          </a:p>
          <a:p>
            <a:pPr marL="342900" indent="-342900">
              <a:buAutoNum type="arabicParenR"/>
            </a:pPr>
            <a:r>
              <a:rPr lang="en-US" sz="2800" dirty="0"/>
              <a:t>Flaky tests</a:t>
            </a:r>
            <a:endParaRPr lang="ru-RU" sz="2800" dirty="0"/>
          </a:p>
          <a:p>
            <a:pPr marL="342900" indent="-342900">
              <a:buFontTx/>
              <a:buAutoNum type="arabicParenR"/>
            </a:pPr>
            <a:r>
              <a:rPr lang="en-US" sz="2800" b="1" dirty="0"/>
              <a:t>What else</a:t>
            </a:r>
            <a:endParaRPr lang="ru-RU" sz="2800" b="1" dirty="0"/>
          </a:p>
          <a:p>
            <a:pPr marL="342900" indent="-342900">
              <a:buAutoNum type="arabicParenR"/>
            </a:pPr>
            <a:endParaRPr lang="ru-RU" sz="1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smtClean="0"/>
              <a:t>Содержание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1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ru-RU" sz="2800" dirty="0" smtClean="0"/>
              <a:t>Инициализация в </a:t>
            </a:r>
            <a:r>
              <a:rPr lang="en-US" sz="2800" dirty="0" err="1" smtClean="0"/>
              <a:t>PermissionsActivity</a:t>
            </a:r>
            <a:endParaRPr lang="en-US" sz="2800" dirty="0" smtClean="0"/>
          </a:p>
          <a:p>
            <a:pPr marL="342900" indent="-342900">
              <a:buAutoNum type="arabicParenR"/>
            </a:pPr>
            <a:r>
              <a:rPr lang="ru-RU" sz="2800" dirty="0" smtClean="0"/>
              <a:t>Свое хранилище </a:t>
            </a:r>
            <a:r>
              <a:rPr lang="ru-RU" sz="2800" dirty="0" err="1" smtClean="0"/>
              <a:t>стейта</a:t>
            </a:r>
            <a:endParaRPr lang="ru-RU" sz="2800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err="1" smtClean="0"/>
              <a:t>Шортлист</a:t>
            </a:r>
            <a:r>
              <a:rPr lang="ru-RU" sz="3600" dirty="0" smtClean="0"/>
              <a:t> «проблемы </a:t>
            </a:r>
            <a:r>
              <a:rPr lang="en-US" sz="3600" dirty="0" smtClean="0"/>
              <a:t>KIS`</a:t>
            </a:r>
            <a:r>
              <a:rPr lang="ru-RU" sz="3600" dirty="0" smtClean="0"/>
              <a:t>ы»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89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66196"/>
            <a:ext cx="11315700" cy="443198"/>
          </a:xfrm>
        </p:spPr>
        <p:txBody>
          <a:bodyPr/>
          <a:lstStyle/>
          <a:p>
            <a:r>
              <a:rPr lang="en-US" sz="3200" dirty="0" smtClean="0"/>
              <a:t>Espresso in JVM</a:t>
            </a:r>
            <a:endParaRPr lang="ru-RU" sz="3200" dirty="0"/>
          </a:p>
        </p:txBody>
      </p:sp>
      <p:pic>
        <p:nvPicPr>
          <p:cNvPr id="1026" name="Picture 2" descr="https://cdn-images-1.medium.com/max/1400/1*BhCy8VadNMqHG4TumrW23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36" y="538546"/>
            <a:ext cx="7467146" cy="53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73877" y="5965381"/>
            <a:ext cx="519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https://www.youtube.com/watch?v=wYMIadv9iF8</a:t>
            </a:r>
          </a:p>
        </p:txBody>
      </p:sp>
      <p:sp>
        <p:nvSpPr>
          <p:cNvPr id="5" name="Rectangle 4"/>
          <p:cNvSpPr/>
          <p:nvPr/>
        </p:nvSpPr>
        <p:spPr>
          <a:xfrm>
            <a:off x="1273877" y="6353245"/>
            <a:ext cx="8955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https://proandroiddev.com/robolectric-testing-with-androidjunitrunner-86292bceef25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9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39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sz="2800" dirty="0" smtClean="0"/>
              <a:t>Для начала написания </a:t>
            </a:r>
            <a:r>
              <a:rPr lang="en-US" sz="2800" dirty="0" smtClean="0"/>
              <a:t>UI </a:t>
            </a:r>
            <a:r>
              <a:rPr lang="ru-RU" sz="2800" dirty="0" smtClean="0"/>
              <a:t>тестов нужно: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 smtClean="0"/>
              <a:t>Посмотреть </a:t>
            </a:r>
            <a:r>
              <a:rPr lang="ru-RU" sz="2800" dirty="0" smtClean="0"/>
              <a:t>данную презентацию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 smtClean="0"/>
              <a:t>Посмотреть написанно</a:t>
            </a:r>
            <a:r>
              <a:rPr lang="ru-RU" sz="2800" dirty="0"/>
              <a:t>е</a:t>
            </a:r>
            <a:r>
              <a:rPr lang="ru-RU" sz="2800" dirty="0" smtClean="0"/>
              <a:t> приложение</a:t>
            </a:r>
          </a:p>
          <a:p>
            <a:r>
              <a:rPr lang="ru-RU" sz="2800" dirty="0" smtClean="0"/>
              <a:t>….</a:t>
            </a:r>
          </a:p>
          <a:p>
            <a:r>
              <a:rPr lang="en-US" sz="2800" dirty="0" smtClean="0"/>
              <a:t>3</a:t>
            </a:r>
            <a:r>
              <a:rPr lang="ru-RU" sz="2800" dirty="0" smtClean="0"/>
              <a:t>.Начинать </a:t>
            </a:r>
            <a:r>
              <a:rPr lang="ru-RU" sz="2800" dirty="0" smtClean="0"/>
              <a:t>пилить авто-тесты у себя.</a:t>
            </a:r>
            <a:endParaRPr lang="ru-RU" sz="28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smtClean="0"/>
              <a:t>Выводы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61062" y="5727684"/>
            <a:ext cx="8237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https://github.com/v1sar/UiTestApp</a:t>
            </a:r>
          </a:p>
        </p:txBody>
      </p:sp>
    </p:spTree>
    <p:extLst>
      <p:ext uri="{BB962C8B-B14F-4D97-AF65-F5344CB8AC3E}">
        <p14:creationId xmlns:p14="http://schemas.microsoft.com/office/powerpoint/2010/main" val="15918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ru-RU" sz="3200" dirty="0"/>
              <a:t>Тестовое приложение</a:t>
            </a:r>
            <a:endParaRPr lang="en-US" sz="3200" dirty="0"/>
          </a:p>
          <a:p>
            <a:pPr marL="342900" indent="-342900">
              <a:buAutoNum type="arabicParenR"/>
            </a:pPr>
            <a:r>
              <a:rPr lang="en-US" sz="3200" dirty="0"/>
              <a:t>Lifecycle</a:t>
            </a:r>
            <a:endParaRPr lang="ru-RU" sz="3200" dirty="0"/>
          </a:p>
          <a:p>
            <a:pPr marL="342900" indent="-342900">
              <a:buAutoNum type="arabicParenR"/>
            </a:pPr>
            <a:r>
              <a:rPr lang="en-US" sz="3200" dirty="0" err="1"/>
              <a:t>Async</a:t>
            </a:r>
            <a:endParaRPr lang="en-US" sz="3200" dirty="0"/>
          </a:p>
          <a:p>
            <a:pPr marL="342900" indent="-342900">
              <a:buAutoNum type="arabicParenR"/>
            </a:pPr>
            <a:r>
              <a:rPr lang="ru-RU" sz="3200" dirty="0"/>
              <a:t>Сброс состояния на примере </a:t>
            </a:r>
            <a:r>
              <a:rPr lang="en-US" sz="3200" dirty="0"/>
              <a:t>Orchestrator</a:t>
            </a:r>
            <a:endParaRPr lang="ru-RU" sz="3200" dirty="0"/>
          </a:p>
          <a:p>
            <a:pPr marL="342900" indent="-342900">
              <a:buAutoNum type="arabicParenR"/>
            </a:pPr>
            <a:r>
              <a:rPr lang="ru-RU" sz="3200" dirty="0"/>
              <a:t>Работа с </a:t>
            </a:r>
            <a:r>
              <a:rPr lang="en-US" sz="3200" dirty="0"/>
              <a:t>DI</a:t>
            </a:r>
          </a:p>
          <a:p>
            <a:pPr marL="342900" indent="-342900">
              <a:buAutoNum type="arabicParenR"/>
            </a:pPr>
            <a:r>
              <a:rPr lang="en-US" sz="3200" dirty="0"/>
              <a:t>Flaky tests</a:t>
            </a:r>
            <a:endParaRPr lang="ru-RU" sz="3200" dirty="0"/>
          </a:p>
          <a:p>
            <a:pPr marL="342900" indent="-342900">
              <a:buFontTx/>
              <a:buAutoNum type="arabicParenR"/>
            </a:pPr>
            <a:r>
              <a:rPr lang="en-US" sz="3200" dirty="0"/>
              <a:t>What else</a:t>
            </a:r>
            <a:endParaRPr lang="ru-RU" sz="3200" dirty="0"/>
          </a:p>
          <a:p>
            <a:pPr marL="342900" indent="-342900">
              <a:buAutoNum type="arabicParenR"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smtClean="0"/>
              <a:t>Содержание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33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Talk?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Kaspersky Lab HQ</a:t>
            </a:r>
          </a:p>
          <a:p>
            <a:r>
              <a:rPr lang="en-US" dirty="0"/>
              <a:t>39A/3 </a:t>
            </a:r>
            <a:r>
              <a:rPr lang="en-US" dirty="0" err="1"/>
              <a:t>Leningradskoe</a:t>
            </a:r>
            <a:r>
              <a:rPr lang="en-US" dirty="0"/>
              <a:t> </a:t>
            </a:r>
            <a:r>
              <a:rPr lang="en-US" dirty="0" err="1"/>
              <a:t>Shosse</a:t>
            </a:r>
            <a:endParaRPr lang="en-US" dirty="0"/>
          </a:p>
          <a:p>
            <a:r>
              <a:rPr lang="en-US" dirty="0"/>
              <a:t>Moscow, 125212, Russian Federation</a:t>
            </a:r>
          </a:p>
          <a:p>
            <a:r>
              <a:rPr lang="en-US" dirty="0"/>
              <a:t>Tel: +7 (495) 797-8700</a:t>
            </a:r>
          </a:p>
          <a:p>
            <a:r>
              <a:rPr lang="en-US" dirty="0"/>
              <a:t>www.kaspersky.com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49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ru-RU" sz="3200" b="1" dirty="0"/>
              <a:t>Тестовое приложение</a:t>
            </a:r>
            <a:endParaRPr lang="en-US" sz="3200" b="1" dirty="0"/>
          </a:p>
          <a:p>
            <a:pPr marL="342900" indent="-342900">
              <a:buAutoNum type="arabicParenR"/>
            </a:pPr>
            <a:r>
              <a:rPr lang="en-US" sz="3200" dirty="0"/>
              <a:t>Lifecycle</a:t>
            </a:r>
            <a:endParaRPr lang="ru-RU" sz="3200" dirty="0"/>
          </a:p>
          <a:p>
            <a:pPr marL="342900" indent="-342900">
              <a:buAutoNum type="arabicParenR"/>
            </a:pPr>
            <a:r>
              <a:rPr lang="en-US" sz="3200" dirty="0" err="1"/>
              <a:t>Async</a:t>
            </a:r>
            <a:endParaRPr lang="en-US" sz="3200" dirty="0"/>
          </a:p>
          <a:p>
            <a:pPr marL="342900" indent="-342900">
              <a:buAutoNum type="arabicParenR"/>
            </a:pPr>
            <a:r>
              <a:rPr lang="ru-RU" sz="3200" dirty="0"/>
              <a:t>Сброс состояния на примере </a:t>
            </a:r>
            <a:r>
              <a:rPr lang="en-US" sz="3200" dirty="0"/>
              <a:t>Orchestrator</a:t>
            </a:r>
            <a:endParaRPr lang="ru-RU" sz="3200" dirty="0"/>
          </a:p>
          <a:p>
            <a:pPr marL="342900" indent="-342900">
              <a:buAutoNum type="arabicParenR"/>
            </a:pPr>
            <a:r>
              <a:rPr lang="ru-RU" sz="3200" dirty="0"/>
              <a:t>Работа с </a:t>
            </a:r>
            <a:r>
              <a:rPr lang="en-US" sz="3200" dirty="0"/>
              <a:t>DI</a:t>
            </a:r>
          </a:p>
          <a:p>
            <a:pPr marL="342900" indent="-342900">
              <a:buAutoNum type="arabicParenR"/>
            </a:pPr>
            <a:r>
              <a:rPr lang="en-US" sz="3200" dirty="0"/>
              <a:t>Flaky tests</a:t>
            </a:r>
            <a:endParaRPr lang="ru-RU" sz="3200" dirty="0"/>
          </a:p>
          <a:p>
            <a:pPr marL="342900" indent="-342900">
              <a:buFontTx/>
              <a:buAutoNum type="arabicParenR"/>
            </a:pPr>
            <a:r>
              <a:rPr lang="en-US" sz="3200" dirty="0"/>
              <a:t>What else</a:t>
            </a:r>
            <a:endParaRPr lang="ru-RU" sz="3200" dirty="0"/>
          </a:p>
          <a:p>
            <a:pPr marL="342900" indent="-342900">
              <a:buAutoNum type="arabicParenR"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38496"/>
            <a:ext cx="11315700" cy="498598"/>
          </a:xfrm>
        </p:spPr>
        <p:txBody>
          <a:bodyPr/>
          <a:lstStyle/>
          <a:p>
            <a:r>
              <a:rPr lang="ru-RU" sz="3600" dirty="0" smtClean="0"/>
              <a:t>Содержание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82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sz="2800" b="1" dirty="0" smtClean="0"/>
              <a:t>1) 3 </a:t>
            </a:r>
            <a:r>
              <a:rPr lang="ru-RU" sz="2800" b="1" dirty="0" err="1" smtClean="0"/>
              <a:t>фичи</a:t>
            </a:r>
            <a:endParaRPr lang="ru-RU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2 завязаны на 1 компонент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1 с прохождением </a:t>
            </a:r>
            <a:r>
              <a:rPr lang="en-US" sz="2800" dirty="0" smtClean="0"/>
              <a:t>FRW </a:t>
            </a:r>
            <a:r>
              <a:rPr lang="ru-RU" sz="2800" dirty="0" smtClean="0"/>
              <a:t>и инициализацией</a:t>
            </a:r>
          </a:p>
          <a:p>
            <a:r>
              <a:rPr lang="ru-RU" sz="2800" b="1" dirty="0" smtClean="0"/>
              <a:t>2) Тесты на </a:t>
            </a:r>
            <a:r>
              <a:rPr lang="en-US" sz="2800" b="1" dirty="0" err="1" smtClean="0"/>
              <a:t>Kakao</a:t>
            </a:r>
            <a:endParaRPr lang="en-US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Использован </a:t>
            </a:r>
            <a:r>
              <a:rPr lang="en-US" sz="2800" dirty="0" err="1" smtClean="0"/>
              <a:t>PageObject</a:t>
            </a:r>
            <a:endParaRPr lang="en-US" sz="2800" dirty="0" smtClean="0"/>
          </a:p>
          <a:p>
            <a:r>
              <a:rPr lang="en-US" sz="2800" b="1" dirty="0" smtClean="0"/>
              <a:t>3) </a:t>
            </a:r>
            <a:r>
              <a:rPr lang="ru-RU" sz="2800" b="1" dirty="0" smtClean="0"/>
              <a:t>Решены основные проблемы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Сброс состояния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Подмена классов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Асинхронная операция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Тестовое приложение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1"/>
          <a:lstStyle/>
          <a:p>
            <a:fld id="{D105C08D-A2BB-4D6F-92A2-2CA9551ABFC2}" type="slidenum">
              <a:rPr lang="ru-RU" smtClean="0">
                <a:ln w="25400">
                  <a:noFill/>
                </a:ln>
              </a:rPr>
              <a:t>6</a:t>
            </a:fld>
            <a:endParaRPr lang="ru-RU">
              <a:ln w="25400">
                <a:noFill/>
              </a:ln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06111" y="6030079"/>
            <a:ext cx="7314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https://github.com/v1sar/UiTestApp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30" y="369510"/>
            <a:ext cx="3131277" cy="55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7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251439" y="6103981"/>
            <a:ext cx="7314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https://github.com/v1sar/UiTestApp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4" y="253841"/>
            <a:ext cx="3196342" cy="56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8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314110" y="6058011"/>
            <a:ext cx="7314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https://github.com/v1sar/UiTestApp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923" y="170091"/>
            <a:ext cx="3259163" cy="57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3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9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57391" y="6172765"/>
            <a:ext cx="7314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https://github.com/v1sar/UiTestApp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00" y="324230"/>
            <a:ext cx="3196342" cy="568238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15" y="324230"/>
            <a:ext cx="3222738" cy="57293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490" y="324230"/>
            <a:ext cx="3222738" cy="57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3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ges and graphics">
  <a:themeElements>
    <a:clrScheme name="Kaspersky Lab colors">
      <a:dk1>
        <a:sysClr val="windowText" lastClr="000000"/>
      </a:dk1>
      <a:lt1>
        <a:sysClr val="window" lastClr="FFFFFF"/>
      </a:lt1>
      <a:dk2>
        <a:srgbClr val="006D5C"/>
      </a:dk2>
      <a:lt2>
        <a:srgbClr val="E7E6E6"/>
      </a:lt2>
      <a:accent1>
        <a:srgbClr val="0F6B5E"/>
      </a:accent1>
      <a:accent2>
        <a:srgbClr val="009982"/>
      </a:accent2>
      <a:accent3>
        <a:srgbClr val="71C9BC"/>
      </a:accent3>
      <a:accent4>
        <a:srgbClr val="575757"/>
      </a:accent4>
      <a:accent5>
        <a:srgbClr val="C8C8C8"/>
      </a:accent5>
      <a:accent6>
        <a:srgbClr val="FF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 without pagination">
  <a:themeElements>
    <a:clrScheme name="Kaspersky Lab colors">
      <a:dk1>
        <a:sysClr val="windowText" lastClr="000000"/>
      </a:dk1>
      <a:lt1>
        <a:sysClr val="window" lastClr="FFFFFF"/>
      </a:lt1>
      <a:dk2>
        <a:srgbClr val="006D5C"/>
      </a:dk2>
      <a:lt2>
        <a:srgbClr val="E7E6E6"/>
      </a:lt2>
      <a:accent1>
        <a:srgbClr val="0F6B5E"/>
      </a:accent1>
      <a:accent2>
        <a:srgbClr val="009982"/>
      </a:accent2>
      <a:accent3>
        <a:srgbClr val="71C9BC"/>
      </a:accent3>
      <a:accent4>
        <a:srgbClr val="575757"/>
      </a:accent4>
      <a:accent5>
        <a:srgbClr val="C8C8C8"/>
      </a:accent5>
      <a:accent6>
        <a:srgbClr val="FF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5A797AEB0FA649BCE7945BED9F5A1F" ma:contentTypeVersion="5" ma:contentTypeDescription="Create a new document." ma:contentTypeScope="" ma:versionID="08abb4c5b3449e891f9637dcab00d90b">
  <xsd:schema xmlns:xsd="http://www.w3.org/2001/XMLSchema" xmlns:xs="http://www.w3.org/2001/XMLSchema" xmlns:p="http://schemas.microsoft.com/office/2006/metadata/properties" xmlns:ns1="http://schemas.microsoft.com/sharepoint/v3" xmlns:ns2="3e7a4f67-9224-46ab-b41e-4dda0420fb2d" xmlns:ns3="4013f205-b186-483b-8e78-2f14e227aaa5" targetNamespace="http://schemas.microsoft.com/office/2006/metadata/properties" ma:root="true" ma:fieldsID="4f87cab0432ccb137c14a788da3eee95" ns1:_="" ns2:_="" ns3:_="">
    <xsd:import namespace="http://schemas.microsoft.com/sharepoint/v3"/>
    <xsd:import namespace="3e7a4f67-9224-46ab-b41e-4dda0420fb2d"/>
    <xsd:import namespace="4013f205-b186-483b-8e78-2f14e227aaa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KIPC_DocumentPreview" minOccurs="0"/>
                <xsd:element ref="ns3: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4f67-9224-46ab-b41e-4dda0420fb2d" elementFormDefault="qualified">
    <xsd:import namespace="http://schemas.microsoft.com/office/2006/documentManagement/types"/>
    <xsd:import namespace="http://schemas.microsoft.com/office/infopath/2007/PartnerControls"/>
    <xsd:element name="KIPC_DocumentPreview" ma:index="10" nillable="true" ma:displayName="Document Preview" ma:format="Image" ma:internalName="KIPC_Document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3f205-b186-483b-8e78-2f14e227aaa5" elementFormDefault="qualified">
    <xsd:import namespace="http://schemas.microsoft.com/office/2006/documentManagement/types"/>
    <xsd:import namespace="http://schemas.microsoft.com/office/infopath/2007/PartnerControls"/>
    <xsd:element name="Link" ma:index="11" nillable="true" ma:displayName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IPC_DocumentPreview xmlns="3e7a4f67-9224-46ab-b41e-4dda0420fb2d">
      <Url>https://brandcentral.kaspersky.com/PublishingImages/Brandcentral/light_16[9.png</Url>
      <Description xsi:nil="true"/>
    </KIPC_DocumentPreview>
    <Link xmlns="4013f205-b186-483b-8e78-2f14e227aaa5">
      <Url xsi:nil="true"/>
      <Description xsi:nil="true"/>
    </Link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883225D-0D23-4144-9F4B-14482C0E5C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4C10BE-69E2-4F66-90C1-A02D8FAECD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e7a4f67-9224-46ab-b41e-4dda0420fb2d"/>
    <ds:schemaRef ds:uri="4013f205-b186-483b-8e78-2f14e227aa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C7E316-D3EC-4627-B3E8-163C2EEFD03B}">
  <ds:schemaRefs>
    <ds:schemaRef ds:uri="http://purl.org/dc/elements/1.1/"/>
    <ds:schemaRef ds:uri="3e7a4f67-9224-46ab-b41e-4dda0420fb2d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purl.org/dc/terms/"/>
    <ds:schemaRef ds:uri="http://www.w3.org/XML/1998/namespace"/>
    <ds:schemaRef ds:uri="4013f205-b186-483b-8e78-2f14e227aa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15044</TotalTime>
  <Words>731</Words>
  <Application>Microsoft Macintosh PowerPoint</Application>
  <PresentationFormat>Широкоэкранный</PresentationFormat>
  <Paragraphs>250</Paragraphs>
  <Slides>40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Pages and graphics</vt:lpstr>
      <vt:lpstr>Slides without pagination</vt:lpstr>
      <vt:lpstr>UI-testing Android</vt:lpstr>
      <vt:lpstr>Автотесты</vt:lpstr>
      <vt:lpstr>Автотесты</vt:lpstr>
      <vt:lpstr>Содержание</vt:lpstr>
      <vt:lpstr>Содержание</vt:lpstr>
      <vt:lpstr>Тестовое приложение</vt:lpstr>
      <vt:lpstr>Feature 1</vt:lpstr>
      <vt:lpstr>Feature 2</vt:lpstr>
      <vt:lpstr>Feature 3</vt:lpstr>
      <vt:lpstr>Feature 3</vt:lpstr>
      <vt:lpstr>Содержание</vt:lpstr>
      <vt:lpstr>Lifecycle</vt:lpstr>
      <vt:lpstr>Lifecycle</vt:lpstr>
      <vt:lpstr>Lifecycle with Orchestrator</vt:lpstr>
      <vt:lpstr>Содержание</vt:lpstr>
      <vt:lpstr>IdlingResource</vt:lpstr>
      <vt:lpstr>Try/catch way</vt:lpstr>
      <vt:lpstr>Содержание</vt:lpstr>
      <vt:lpstr>Orchestrator</vt:lpstr>
      <vt:lpstr>Сброс состояния</vt:lpstr>
      <vt:lpstr>Содержание</vt:lpstr>
      <vt:lpstr>Dagger</vt:lpstr>
      <vt:lpstr>Dagger</vt:lpstr>
      <vt:lpstr>Dagger</vt:lpstr>
      <vt:lpstr>Dagger in Test App</vt:lpstr>
      <vt:lpstr>Dagger in Test App</vt:lpstr>
      <vt:lpstr>Dagger in Test App</vt:lpstr>
      <vt:lpstr>Dagger in tests | Feature 1</vt:lpstr>
      <vt:lpstr>Dagger in tests | Feature 3 | mock initialization</vt:lpstr>
      <vt:lpstr>Dagger in tests | Feature 3 | mock initialization &amp; FRW</vt:lpstr>
      <vt:lpstr>Dagger in tests | Feature 3 | mock initialization &amp; FRW + start from Feature 3</vt:lpstr>
      <vt:lpstr>Содержание</vt:lpstr>
      <vt:lpstr>Flaky tests</vt:lpstr>
      <vt:lpstr>Flaky test</vt:lpstr>
      <vt:lpstr>Flaky test</vt:lpstr>
      <vt:lpstr>Содержание</vt:lpstr>
      <vt:lpstr>Шортлист «проблемы KIS`ы»</vt:lpstr>
      <vt:lpstr>Espresso in JVM</vt:lpstr>
      <vt:lpstr>Выводы</vt:lpstr>
      <vt:lpstr>Let’s Talk?</vt:lpstr>
    </vt:vector>
  </TitlesOfParts>
  <Company>Kaspersky Lab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 Shapovalov</dc:creator>
  <cp:lastModifiedBy>пользователь Microsoft Office</cp:lastModifiedBy>
  <cp:revision>483</cp:revision>
  <dcterms:created xsi:type="dcterms:W3CDTF">2016-08-02T08:27:25Z</dcterms:created>
  <dcterms:modified xsi:type="dcterms:W3CDTF">2019-05-15T10:29:37Z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0x010100F05A797AEB0FA649BCE7945BED9F5A1F</vt:lpwstr>
  </property>
</Properties>
</file>